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6" r:id="rId3"/>
    <p:sldMasterId id="2147483711" r:id="rId4"/>
  </p:sldMasterIdLst>
  <p:notesMasterIdLst>
    <p:notesMasterId r:id="rId16"/>
  </p:notesMasterIdLst>
  <p:sldIdLst>
    <p:sldId id="298" r:id="rId5"/>
    <p:sldId id="351" r:id="rId6"/>
    <p:sldId id="350" r:id="rId7"/>
    <p:sldId id="349" r:id="rId8"/>
    <p:sldId id="304" r:id="rId9"/>
    <p:sldId id="347" r:id="rId10"/>
    <p:sldId id="346" r:id="rId11"/>
    <p:sldId id="344" r:id="rId12"/>
    <p:sldId id="288" r:id="rId13"/>
    <p:sldId id="300" r:id="rId14"/>
    <p:sldId id="343" r:id="rId15"/>
  </p:sldIdLst>
  <p:sldSz cx="9144000" cy="5143500" type="screen16x9"/>
  <p:notesSz cx="6797675" cy="98742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9">
          <p15:clr>
            <a:srgbClr val="A4A3A4"/>
          </p15:clr>
        </p15:guide>
        <p15:guide id="2" pos="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697"/>
    <a:srgbClr val="83C55B"/>
    <a:srgbClr val="0070C0"/>
    <a:srgbClr val="000000"/>
    <a:srgbClr val="D0E6CF"/>
    <a:srgbClr val="0096C8"/>
    <a:srgbClr val="0092D4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 showGuides="1">
      <p:cViewPr varScale="1">
        <p:scale>
          <a:sx n="154" d="100"/>
          <a:sy n="154" d="100"/>
        </p:scale>
        <p:origin x="426" y="126"/>
      </p:cViewPr>
      <p:guideLst>
        <p:guide orient="horz" pos="2749"/>
        <p:guide pos="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2021-05-28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0" tIns="45560" rIns="91120" bIns="4556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1120" tIns="45560" rIns="91120" bIns="4556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362E9-56F8-4489-B0BC-0270E33C950D}" type="slidenum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344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362E9-56F8-4489-B0BC-0270E33C950D}" type="slidenum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63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362E9-56F8-4489-B0BC-0270E33C950D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10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Joanna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0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 dirty="0" smtClean="0"/>
              <a:t>I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hittar du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Ny bild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 dirty="0" smtClean="0"/>
              <a:t>Klicka på pilen</a:t>
            </a:r>
            <a:r>
              <a:rPr lang="sv-SE" sz="1200" i="0" u="none" kern="0" baseline="0" dirty="0" smtClean="0"/>
              <a:t> och välj den </a:t>
            </a:r>
            <a:r>
              <a:rPr lang="sv-SE" sz="1200" i="0" u="none" kern="0" baseline="0" dirty="0" err="1" smtClean="0"/>
              <a:t>sidmall</a:t>
            </a:r>
            <a:r>
              <a:rPr lang="sv-SE" sz="1200" i="0" u="none" kern="0" baseline="0" dirty="0" smtClean="0"/>
              <a:t> du behöver.</a:t>
            </a:r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/>
          </a:p>
          <a:p>
            <a:endParaRPr lang="sv-SE" sz="1400" kern="0" dirty="0" smtClean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Våra nya mallar</a:t>
            </a:r>
            <a:endParaRPr lang="sv-SE" kern="0" dirty="0"/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 dirty="0" smtClean="0"/>
              <a:t>Markera den sida i presentationen som du </a:t>
            </a:r>
            <a:br>
              <a:rPr lang="sv-SE" sz="1200" b="0" u="none" kern="0" dirty="0" smtClean="0"/>
            </a:br>
            <a:r>
              <a:rPr lang="sv-SE" sz="1200" b="0" u="none" kern="0" dirty="0" smtClean="0"/>
              <a:t>vill byta </a:t>
            </a:r>
            <a:r>
              <a:rPr lang="sv-SE" sz="1200" b="0" u="none" kern="0" dirty="0" err="1" smtClean="0"/>
              <a:t>sidmall</a:t>
            </a:r>
            <a:r>
              <a:rPr lang="sv-SE" sz="1200" b="0" u="none" kern="0" dirty="0" smtClean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 dirty="0" smtClean="0"/>
              <a:t>Gå</a:t>
            </a:r>
            <a:r>
              <a:rPr lang="sv-SE" sz="1200" b="0" u="none" kern="0" baseline="0" dirty="0" smtClean="0"/>
              <a:t> upp till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och välj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Layout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 dirty="0" smtClean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6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/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3568" y="1383506"/>
            <a:ext cx="4914751" cy="2746200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/>
            </a:lvl1pPr>
            <a:lvl4pPr>
              <a:defRPr sz="975"/>
            </a:lvl4pPr>
          </a:lstStyle>
          <a:p>
            <a:pPr lvl="0"/>
            <a:r>
              <a:rPr lang="sv-SE" dirty="0" smtClean="0"/>
              <a:t>Punktlista</a:t>
            </a:r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683569" y="429595"/>
            <a:ext cx="6858761" cy="6839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27" y="4462345"/>
            <a:ext cx="1437053" cy="4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75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/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3568" y="1383506"/>
            <a:ext cx="4914751" cy="27462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4pPr>
              <a:defRPr sz="975"/>
            </a:lvl4pPr>
          </a:lstStyle>
          <a:p>
            <a:pPr lvl="0"/>
            <a:r>
              <a:rPr lang="sv-SE" dirty="0" smtClean="0"/>
              <a:t>Punktlista</a:t>
            </a:r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683569" y="429595"/>
            <a:ext cx="6858761" cy="68399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27" y="4462345"/>
            <a:ext cx="1437053" cy="4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8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ålområde_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3569" y="1383506"/>
            <a:ext cx="6858761" cy="27462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4pPr>
              <a:defRPr sz="975"/>
            </a:lvl4pPr>
          </a:lstStyle>
          <a:p>
            <a:pPr lvl="0"/>
            <a:r>
              <a:rPr lang="sv-SE" dirty="0" smtClean="0"/>
              <a:t>Punktlista</a:t>
            </a:r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683569" y="429595"/>
            <a:ext cx="6858761" cy="68399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27" y="4462345"/>
            <a:ext cx="1437053" cy="482429"/>
          </a:xfrm>
          <a:prstGeom prst="rect">
            <a:avLst/>
          </a:prstGeom>
        </p:spPr>
      </p:pic>
      <p:sp>
        <p:nvSpPr>
          <p:cNvPr id="8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7614080" y="299"/>
            <a:ext cx="1530900" cy="1530900"/>
          </a:xfrm>
        </p:spPr>
        <p:txBody>
          <a:bodyPr/>
          <a:lstStyle/>
          <a:p>
            <a:endParaRPr lang="sv-SE"/>
          </a:p>
        </p:txBody>
      </p:sp>
      <p:sp>
        <p:nvSpPr>
          <p:cNvPr id="5" name="textruta 4"/>
          <p:cNvSpPr txBox="1"/>
          <p:nvPr userDrawn="1"/>
        </p:nvSpPr>
        <p:spPr>
          <a:xfrm rot="16200000">
            <a:off x="-1257164" y="905621"/>
            <a:ext cx="19982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50" dirty="0" smtClean="0">
                <a:solidFill>
                  <a:prstClr val="white">
                    <a:lumMod val="50000"/>
                  </a:prstClr>
                </a:solidFill>
              </a:rPr>
              <a:t>Mall för bild med tabell</a:t>
            </a:r>
            <a:endParaRPr lang="sv-SE" sz="10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ålområde_text +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3568" y="1383506"/>
            <a:ext cx="4050450" cy="27462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4pPr>
              <a:defRPr sz="975"/>
            </a:lvl4pPr>
          </a:lstStyle>
          <a:p>
            <a:pPr lvl="0"/>
            <a:r>
              <a:rPr lang="sv-SE" dirty="0" smtClean="0"/>
              <a:t>Punktlista</a:t>
            </a:r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683569" y="429595"/>
            <a:ext cx="6858761" cy="68399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27" y="4462345"/>
            <a:ext cx="1437053" cy="482429"/>
          </a:xfrm>
          <a:prstGeom prst="rect">
            <a:avLst/>
          </a:prstGeom>
        </p:spPr>
      </p:pic>
      <p:sp>
        <p:nvSpPr>
          <p:cNvPr id="10" name="Platshållare för innehåll 9"/>
          <p:cNvSpPr>
            <a:spLocks noGrp="1"/>
          </p:cNvSpPr>
          <p:nvPr>
            <p:ph sz="quarter" idx="10"/>
          </p:nvPr>
        </p:nvSpPr>
        <p:spPr>
          <a:xfrm>
            <a:off x="4950619" y="1383507"/>
            <a:ext cx="2591711" cy="2746772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11"/>
          </p:nvPr>
        </p:nvSpPr>
        <p:spPr>
          <a:xfrm>
            <a:off x="7614080" y="299"/>
            <a:ext cx="1530900" cy="15309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 rot="16200000">
            <a:off x="-1662209" y="1310667"/>
            <a:ext cx="2808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50" dirty="0" smtClean="0">
                <a:solidFill>
                  <a:prstClr val="white">
                    <a:lumMod val="50000"/>
                  </a:prstClr>
                </a:solidFill>
              </a:rPr>
              <a:t>Mall för bild med text och graf</a:t>
            </a:r>
            <a:endParaRPr lang="sv-SE" sz="10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70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ålområde_text +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3568" y="1383506"/>
            <a:ext cx="4050450" cy="27462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4pPr>
              <a:defRPr sz="975"/>
            </a:lvl4pPr>
          </a:lstStyle>
          <a:p>
            <a:pPr lvl="0"/>
            <a:r>
              <a:rPr lang="sv-SE" dirty="0" smtClean="0"/>
              <a:t>Punktlista</a:t>
            </a:r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683569" y="429595"/>
            <a:ext cx="6858761" cy="68399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27" y="4462345"/>
            <a:ext cx="1437053" cy="482429"/>
          </a:xfrm>
          <a:prstGeom prst="rect">
            <a:avLst/>
          </a:prstGeom>
        </p:spPr>
      </p:pic>
      <p:sp>
        <p:nvSpPr>
          <p:cNvPr id="7" name="Platshållare för bild 7"/>
          <p:cNvSpPr>
            <a:spLocks noGrp="1"/>
          </p:cNvSpPr>
          <p:nvPr>
            <p:ph type="pic" sz="quarter" idx="11"/>
          </p:nvPr>
        </p:nvSpPr>
        <p:spPr>
          <a:xfrm>
            <a:off x="7614080" y="299"/>
            <a:ext cx="1530900" cy="1530900"/>
          </a:xfrm>
        </p:spPr>
        <p:txBody>
          <a:bodyPr/>
          <a:lstStyle/>
          <a:p>
            <a:endParaRPr lang="sv-SE"/>
          </a:p>
        </p:txBody>
      </p:sp>
      <p:sp>
        <p:nvSpPr>
          <p:cNvPr id="16" name="Platshållare för bild 15"/>
          <p:cNvSpPr>
            <a:spLocks noGrp="1"/>
          </p:cNvSpPr>
          <p:nvPr>
            <p:ph type="pic" sz="quarter" idx="12"/>
          </p:nvPr>
        </p:nvSpPr>
        <p:spPr>
          <a:xfrm>
            <a:off x="4950285" y="1221581"/>
            <a:ext cx="3078100" cy="3077766"/>
          </a:xfrm>
        </p:spPr>
        <p:txBody>
          <a:bodyPr/>
          <a:lstStyle/>
          <a:p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 rot="16200000">
            <a:off x="-2013248" y="1661706"/>
            <a:ext cx="35103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50" dirty="0" smtClean="0">
                <a:solidFill>
                  <a:prstClr val="white">
                    <a:lumMod val="50000"/>
                  </a:prstClr>
                </a:solidFill>
              </a:rPr>
              <a:t>Mall för bild med text och illustration</a:t>
            </a:r>
            <a:endParaRPr lang="sv-SE" sz="10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3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27" y="4462345"/>
            <a:ext cx="1437053" cy="4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30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3568" y="1442160"/>
            <a:ext cx="6400800" cy="1102519"/>
          </a:xfrm>
        </p:spPr>
        <p:txBody>
          <a:bodyPr anchor="b"/>
          <a:lstStyle>
            <a:lvl1pPr>
              <a:lnSpc>
                <a:spcPts val="3150"/>
              </a:lnSpc>
              <a:spcBef>
                <a:spcPts val="225"/>
              </a:spcBef>
              <a:spcAft>
                <a:spcPts val="450"/>
              </a:spcAft>
              <a:defRPr sz="285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3568" y="2644620"/>
            <a:ext cx="6400800" cy="629208"/>
          </a:xfrm>
        </p:spPr>
        <p:txBody>
          <a:bodyPr/>
          <a:lstStyle>
            <a:lvl1pPr marL="0" indent="0" algn="l">
              <a:lnSpc>
                <a:spcPts val="2250"/>
              </a:lnSpc>
              <a:spcBef>
                <a:spcPts val="450"/>
              </a:spcBef>
              <a:spcAft>
                <a:spcPts val="225"/>
              </a:spcAft>
              <a:buNone/>
              <a:defRPr sz="19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Presentatör, datum osv.</a:t>
            </a:r>
          </a:p>
        </p:txBody>
      </p:sp>
      <p:pic>
        <p:nvPicPr>
          <p:cNvPr id="5" name="Bildobjekt 4" descr="Folkhälsomyndighetens logoty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4173"/>
            <a:ext cx="2052228" cy="68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1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 2">
    <p:bg>
      <p:bgPr>
        <a:solidFill>
          <a:srgbClr val="006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3568" y="1442160"/>
            <a:ext cx="6400800" cy="1102519"/>
          </a:xfrm>
        </p:spPr>
        <p:txBody>
          <a:bodyPr anchor="b"/>
          <a:lstStyle>
            <a:lvl1pPr>
              <a:lnSpc>
                <a:spcPts val="3150"/>
              </a:lnSpc>
              <a:spcBef>
                <a:spcPts val="225"/>
              </a:spcBef>
              <a:spcAft>
                <a:spcPts val="450"/>
              </a:spcAft>
              <a:defRPr sz="285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3568" y="2644620"/>
            <a:ext cx="6400800" cy="629208"/>
          </a:xfrm>
        </p:spPr>
        <p:txBody>
          <a:bodyPr/>
          <a:lstStyle>
            <a:lvl1pPr marL="0" indent="0" algn="l">
              <a:lnSpc>
                <a:spcPts val="2250"/>
              </a:lnSpc>
              <a:spcBef>
                <a:spcPts val="450"/>
              </a:spcBef>
              <a:spcAft>
                <a:spcPts val="225"/>
              </a:spcAft>
              <a:buNone/>
              <a:defRPr sz="19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Presentatör, datum osv.</a:t>
            </a:r>
          </a:p>
        </p:txBody>
      </p:sp>
      <p:pic>
        <p:nvPicPr>
          <p:cNvPr id="6" name="Bildobjekt 5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1" y="345600"/>
            <a:ext cx="2050895" cy="6885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66" y="17840"/>
            <a:ext cx="36665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29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rgbClr val="006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8" y="1869672"/>
            <a:ext cx="6379578" cy="683993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pic>
        <p:nvPicPr>
          <p:cNvPr id="5" name="Bildobjekt 4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1" y="345600"/>
            <a:ext cx="2050895" cy="68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744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innehåll, bild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3373" y="1176167"/>
            <a:ext cx="4290676" cy="28541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178176" y="1212878"/>
            <a:ext cx="3251076" cy="189568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5178886" y="3134994"/>
            <a:ext cx="3250800" cy="895044"/>
          </a:xfr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750"/>
            </a:lvl1pPr>
            <a:lvl2pPr marL="135000" indent="0">
              <a:buFontTx/>
              <a:buNone/>
              <a:defRPr/>
            </a:lvl2pPr>
            <a:lvl3pPr marL="270000" indent="0">
              <a:buFontTx/>
              <a:buNone/>
              <a:defRPr/>
            </a:lvl3pPr>
            <a:lvl4pPr marL="405000" indent="0">
              <a:buFontTx/>
              <a:buNone/>
              <a:defRPr/>
            </a:lvl4pPr>
            <a:lvl5pPr marL="540000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Bildtext</a:t>
            </a:r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886F89-4F1B-4009-B2B5-E581F1209212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7007481-9688-4AD8-A1E8-FFC6B58A09AB}" type="datetime1">
              <a:rPr lang="sv-SE" smtClean="0">
                <a:solidFill>
                  <a:prstClr val="black"/>
                </a:solidFill>
              </a:rPr>
              <a:pPr/>
              <a:t>2021-05-28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51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8F31-B786-4C86-9FEA-8E45757EC77F}" type="datetimeFigureOut">
              <a:rPr lang="sv-SE" smtClean="0">
                <a:solidFill>
                  <a:prstClr val="black"/>
                </a:solidFill>
              </a:rPr>
              <a:pPr/>
              <a:t>2021-05-28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9FCB-EFCA-43B2-9C3B-D747EA1BF334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59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/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3568" y="1383506"/>
            <a:ext cx="4914751" cy="27462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4pPr>
              <a:defRPr sz="975"/>
            </a:lvl4pPr>
          </a:lstStyle>
          <a:p>
            <a:pPr lvl="0"/>
            <a:r>
              <a:rPr lang="sv-SE" dirty="0" smtClean="0"/>
              <a:t>Punktlista</a:t>
            </a:r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683569" y="429595"/>
            <a:ext cx="6858761" cy="68399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27" y="4462345"/>
            <a:ext cx="1437053" cy="4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61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ålområde_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3569" y="1383506"/>
            <a:ext cx="6858761" cy="27462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4pPr>
              <a:defRPr sz="975"/>
            </a:lvl4pPr>
          </a:lstStyle>
          <a:p>
            <a:pPr lvl="0"/>
            <a:r>
              <a:rPr lang="sv-SE" dirty="0" smtClean="0"/>
              <a:t>Punktlista</a:t>
            </a:r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683569" y="429595"/>
            <a:ext cx="6858761" cy="68399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27" y="4462345"/>
            <a:ext cx="1437053" cy="482429"/>
          </a:xfrm>
          <a:prstGeom prst="rect">
            <a:avLst/>
          </a:prstGeom>
        </p:spPr>
      </p:pic>
      <p:sp>
        <p:nvSpPr>
          <p:cNvPr id="8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7614080" y="299"/>
            <a:ext cx="1530900" cy="1530900"/>
          </a:xfrm>
        </p:spPr>
        <p:txBody>
          <a:bodyPr/>
          <a:lstStyle/>
          <a:p>
            <a:endParaRPr lang="sv-SE"/>
          </a:p>
        </p:txBody>
      </p:sp>
      <p:sp>
        <p:nvSpPr>
          <p:cNvPr id="5" name="textruta 4"/>
          <p:cNvSpPr txBox="1"/>
          <p:nvPr userDrawn="1"/>
        </p:nvSpPr>
        <p:spPr>
          <a:xfrm rot="16200000">
            <a:off x="-1257164" y="905621"/>
            <a:ext cx="19982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50" dirty="0" smtClean="0">
                <a:solidFill>
                  <a:prstClr val="white">
                    <a:lumMod val="50000"/>
                  </a:prstClr>
                </a:solidFill>
              </a:rPr>
              <a:t>Mall för bild med tabell</a:t>
            </a:r>
            <a:endParaRPr lang="sv-SE" sz="10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53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ålområde_text +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3568" y="1383506"/>
            <a:ext cx="4050450" cy="27462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4pPr>
              <a:defRPr sz="975"/>
            </a:lvl4pPr>
          </a:lstStyle>
          <a:p>
            <a:pPr lvl="0"/>
            <a:r>
              <a:rPr lang="sv-SE" dirty="0" smtClean="0"/>
              <a:t>Punktlista</a:t>
            </a:r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683569" y="429595"/>
            <a:ext cx="6858761" cy="68399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27" y="4462345"/>
            <a:ext cx="1437053" cy="482429"/>
          </a:xfrm>
          <a:prstGeom prst="rect">
            <a:avLst/>
          </a:prstGeom>
        </p:spPr>
      </p:pic>
      <p:sp>
        <p:nvSpPr>
          <p:cNvPr id="10" name="Platshållare för innehåll 9"/>
          <p:cNvSpPr>
            <a:spLocks noGrp="1"/>
          </p:cNvSpPr>
          <p:nvPr>
            <p:ph sz="quarter" idx="10"/>
          </p:nvPr>
        </p:nvSpPr>
        <p:spPr>
          <a:xfrm>
            <a:off x="4950619" y="1383507"/>
            <a:ext cx="2591711" cy="2746772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11"/>
          </p:nvPr>
        </p:nvSpPr>
        <p:spPr>
          <a:xfrm>
            <a:off x="7614080" y="299"/>
            <a:ext cx="1530900" cy="15309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 rot="16200000">
            <a:off x="-1662209" y="1310667"/>
            <a:ext cx="2808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50" dirty="0" smtClean="0">
                <a:solidFill>
                  <a:prstClr val="white">
                    <a:lumMod val="50000"/>
                  </a:prstClr>
                </a:solidFill>
              </a:rPr>
              <a:t>Mall för bild med text och graf</a:t>
            </a:r>
            <a:endParaRPr lang="sv-SE" sz="10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36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ålområde_text +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3568" y="1383506"/>
            <a:ext cx="4050450" cy="27462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4pPr>
              <a:defRPr sz="975"/>
            </a:lvl4pPr>
          </a:lstStyle>
          <a:p>
            <a:pPr lvl="0"/>
            <a:r>
              <a:rPr lang="sv-SE" dirty="0" smtClean="0"/>
              <a:t>Punktlista</a:t>
            </a:r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683569" y="429595"/>
            <a:ext cx="6858761" cy="68399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27" y="4462345"/>
            <a:ext cx="1437053" cy="482429"/>
          </a:xfrm>
          <a:prstGeom prst="rect">
            <a:avLst/>
          </a:prstGeom>
        </p:spPr>
      </p:pic>
      <p:sp>
        <p:nvSpPr>
          <p:cNvPr id="7" name="Platshållare för bild 7"/>
          <p:cNvSpPr>
            <a:spLocks noGrp="1"/>
          </p:cNvSpPr>
          <p:nvPr>
            <p:ph type="pic" sz="quarter" idx="11"/>
          </p:nvPr>
        </p:nvSpPr>
        <p:spPr>
          <a:xfrm>
            <a:off x="7614080" y="299"/>
            <a:ext cx="1530900" cy="1530900"/>
          </a:xfrm>
        </p:spPr>
        <p:txBody>
          <a:bodyPr/>
          <a:lstStyle/>
          <a:p>
            <a:endParaRPr lang="sv-SE"/>
          </a:p>
        </p:txBody>
      </p:sp>
      <p:sp>
        <p:nvSpPr>
          <p:cNvPr id="16" name="Platshållare för bild 15"/>
          <p:cNvSpPr>
            <a:spLocks noGrp="1"/>
          </p:cNvSpPr>
          <p:nvPr>
            <p:ph type="pic" sz="quarter" idx="12"/>
          </p:nvPr>
        </p:nvSpPr>
        <p:spPr>
          <a:xfrm>
            <a:off x="4950285" y="1221581"/>
            <a:ext cx="3078100" cy="3077766"/>
          </a:xfrm>
        </p:spPr>
        <p:txBody>
          <a:bodyPr/>
          <a:lstStyle/>
          <a:p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 rot="16200000">
            <a:off x="-2013248" y="1661706"/>
            <a:ext cx="35103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50" dirty="0" smtClean="0">
                <a:solidFill>
                  <a:prstClr val="white">
                    <a:lumMod val="50000"/>
                  </a:prstClr>
                </a:solidFill>
              </a:rPr>
              <a:t>Mall för bild med text och illustration</a:t>
            </a:r>
            <a:endParaRPr lang="sv-SE" sz="10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40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27" y="4462345"/>
            <a:ext cx="1437053" cy="4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03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3568" y="1442160"/>
            <a:ext cx="6400800" cy="1102519"/>
          </a:xfrm>
        </p:spPr>
        <p:txBody>
          <a:bodyPr anchor="b"/>
          <a:lstStyle>
            <a:lvl1pPr>
              <a:lnSpc>
                <a:spcPts val="3150"/>
              </a:lnSpc>
              <a:spcBef>
                <a:spcPts val="225"/>
              </a:spcBef>
              <a:spcAft>
                <a:spcPts val="450"/>
              </a:spcAft>
              <a:defRPr sz="285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3568" y="2644620"/>
            <a:ext cx="6400800" cy="629208"/>
          </a:xfrm>
        </p:spPr>
        <p:txBody>
          <a:bodyPr/>
          <a:lstStyle>
            <a:lvl1pPr marL="0" indent="0" algn="l">
              <a:lnSpc>
                <a:spcPts val="2250"/>
              </a:lnSpc>
              <a:spcBef>
                <a:spcPts val="450"/>
              </a:spcBef>
              <a:spcAft>
                <a:spcPts val="225"/>
              </a:spcAft>
              <a:buNone/>
              <a:defRPr sz="19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Presentatör, datum osv.</a:t>
            </a:r>
          </a:p>
        </p:txBody>
      </p:sp>
      <p:pic>
        <p:nvPicPr>
          <p:cNvPr id="5" name="Bildobjekt 4" descr="Folkhälsomyndighetens logoty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4173"/>
            <a:ext cx="2052228" cy="68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9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 2">
    <p:bg>
      <p:bgPr>
        <a:solidFill>
          <a:srgbClr val="006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3568" y="1442160"/>
            <a:ext cx="6400800" cy="1102519"/>
          </a:xfrm>
        </p:spPr>
        <p:txBody>
          <a:bodyPr anchor="b"/>
          <a:lstStyle>
            <a:lvl1pPr>
              <a:lnSpc>
                <a:spcPts val="3150"/>
              </a:lnSpc>
              <a:spcBef>
                <a:spcPts val="225"/>
              </a:spcBef>
              <a:spcAft>
                <a:spcPts val="450"/>
              </a:spcAft>
              <a:defRPr sz="285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3568" y="2644620"/>
            <a:ext cx="6400800" cy="629208"/>
          </a:xfrm>
        </p:spPr>
        <p:txBody>
          <a:bodyPr/>
          <a:lstStyle>
            <a:lvl1pPr marL="0" indent="0" algn="l">
              <a:lnSpc>
                <a:spcPts val="2250"/>
              </a:lnSpc>
              <a:spcBef>
                <a:spcPts val="450"/>
              </a:spcBef>
              <a:spcAft>
                <a:spcPts val="225"/>
              </a:spcAft>
              <a:buNone/>
              <a:defRPr sz="19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Presentatör, datum osv.</a:t>
            </a:r>
          </a:p>
        </p:txBody>
      </p:sp>
      <p:pic>
        <p:nvPicPr>
          <p:cNvPr id="6" name="Bildobjekt 5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1" y="345600"/>
            <a:ext cx="2050895" cy="6885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66" y="17840"/>
            <a:ext cx="36665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03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rgbClr val="006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8" y="1869672"/>
            <a:ext cx="6379578" cy="683993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pic>
        <p:nvPicPr>
          <p:cNvPr id="5" name="Bildobjekt 4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1" y="345600"/>
            <a:ext cx="2050895" cy="68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003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8F31-B786-4C86-9FEA-8E45757EC77F}" type="datetimeFigureOut">
              <a:rPr lang="sv-SE" smtClean="0">
                <a:solidFill>
                  <a:prstClr val="black"/>
                </a:solidFill>
              </a:rPr>
              <a:pPr/>
              <a:t>2021-05-28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9FCB-EFCA-43B2-9C3B-D747EA1BF334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25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2273864" y="1617643"/>
            <a:ext cx="4839037" cy="1923276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325" indent="-2857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2265770" y="1080581"/>
            <a:ext cx="4863314" cy="465534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51921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/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3568" y="1383506"/>
            <a:ext cx="4914751" cy="27462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4pPr>
              <a:defRPr sz="975"/>
            </a:lvl4pPr>
          </a:lstStyle>
          <a:p>
            <a:pPr lvl="0"/>
            <a:r>
              <a:rPr lang="sv-SE" dirty="0" smtClean="0"/>
              <a:t>Punktlista</a:t>
            </a:r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683569" y="429595"/>
            <a:ext cx="6858761" cy="68399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27" y="4462345"/>
            <a:ext cx="1437053" cy="4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63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27" y="4462345"/>
            <a:ext cx="1437053" cy="4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40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3568" y="1442160"/>
            <a:ext cx="6400800" cy="1102519"/>
          </a:xfrm>
        </p:spPr>
        <p:txBody>
          <a:bodyPr anchor="b"/>
          <a:lstStyle>
            <a:lvl1pPr>
              <a:lnSpc>
                <a:spcPts val="3300"/>
              </a:lnSpc>
              <a:spcBef>
                <a:spcPts val="225"/>
              </a:spcBef>
              <a:spcAft>
                <a:spcPts val="450"/>
              </a:spcAft>
              <a:defRPr sz="285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3568" y="2644620"/>
            <a:ext cx="6400800" cy="629208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450"/>
              </a:spcBef>
              <a:spcAft>
                <a:spcPts val="225"/>
              </a:spcAft>
              <a:buNone/>
              <a:defRPr sz="19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Presentatör, datum osv.</a:t>
            </a:r>
          </a:p>
        </p:txBody>
      </p:sp>
      <p:pic>
        <p:nvPicPr>
          <p:cNvPr id="5" name="Bildobjekt 4" descr="Folkhälsomyndighetens logoty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4173"/>
            <a:ext cx="2052228" cy="68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64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 2">
    <p:bg>
      <p:bgPr>
        <a:solidFill>
          <a:srgbClr val="006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3568" y="1442160"/>
            <a:ext cx="6400800" cy="1102519"/>
          </a:xfrm>
        </p:spPr>
        <p:txBody>
          <a:bodyPr anchor="b"/>
          <a:lstStyle>
            <a:lvl1pPr>
              <a:lnSpc>
                <a:spcPts val="3300"/>
              </a:lnSpc>
              <a:spcBef>
                <a:spcPts val="225"/>
              </a:spcBef>
              <a:spcAft>
                <a:spcPts val="450"/>
              </a:spcAft>
              <a:defRPr sz="285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3568" y="2644620"/>
            <a:ext cx="6400800" cy="629208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450"/>
              </a:spcBef>
              <a:spcAft>
                <a:spcPts val="225"/>
              </a:spcAft>
              <a:buNone/>
              <a:defRPr sz="19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Presentatör, datum osv.</a:t>
            </a:r>
          </a:p>
        </p:txBody>
      </p:sp>
      <p:pic>
        <p:nvPicPr>
          <p:cNvPr id="6" name="Bildobjekt 5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1" y="345600"/>
            <a:ext cx="2050895" cy="6885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66" y="17840"/>
            <a:ext cx="36665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89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rgbClr val="006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8" y="1869672"/>
            <a:ext cx="6379578" cy="683993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pic>
        <p:nvPicPr>
          <p:cNvPr id="5" name="Bildobjekt 4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1" y="345600"/>
            <a:ext cx="2050895" cy="68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538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ålområde_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3569" y="1383506"/>
            <a:ext cx="6858761" cy="27462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4pPr>
              <a:defRPr sz="975"/>
            </a:lvl4pPr>
          </a:lstStyle>
          <a:p>
            <a:pPr lvl="0"/>
            <a:r>
              <a:rPr lang="sv-SE" dirty="0" smtClean="0"/>
              <a:t>Punktlista</a:t>
            </a:r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683569" y="429595"/>
            <a:ext cx="6858761" cy="68399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27" y="4462345"/>
            <a:ext cx="1437053" cy="482429"/>
          </a:xfrm>
          <a:prstGeom prst="rect">
            <a:avLst/>
          </a:prstGeom>
        </p:spPr>
      </p:pic>
      <p:sp>
        <p:nvSpPr>
          <p:cNvPr id="8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7614080" y="299"/>
            <a:ext cx="1530900" cy="1530900"/>
          </a:xfrm>
        </p:spPr>
        <p:txBody>
          <a:bodyPr/>
          <a:lstStyle/>
          <a:p>
            <a:endParaRPr lang="sv-SE"/>
          </a:p>
        </p:txBody>
      </p:sp>
      <p:sp>
        <p:nvSpPr>
          <p:cNvPr id="5" name="textruta 4"/>
          <p:cNvSpPr txBox="1"/>
          <p:nvPr userDrawn="1"/>
        </p:nvSpPr>
        <p:spPr>
          <a:xfrm rot="16200000">
            <a:off x="-1257164" y="905621"/>
            <a:ext cx="19982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50" dirty="0" smtClean="0">
                <a:solidFill>
                  <a:prstClr val="white">
                    <a:lumMod val="50000"/>
                  </a:prstClr>
                </a:solidFill>
              </a:rPr>
              <a:t>Mall för bild med tabell</a:t>
            </a:r>
            <a:endParaRPr lang="sv-SE" sz="10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9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0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678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40267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1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3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3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4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8665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 dirty="0">
                <a:solidFill>
                  <a:srgbClr val="969696"/>
                </a:solidFill>
              </a:rPr>
              <a:t/>
            </a: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2" y="4568759"/>
            <a:ext cx="1537487" cy="3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8" r:id="rId4"/>
    <p:sldLayoutId id="2147483672" r:id="rId5"/>
    <p:sldLayoutId id="2147483662" r:id="rId6"/>
    <p:sldLayoutId id="2147483674" r:id="rId7"/>
    <p:sldLayoutId id="2147483677" r:id="rId8"/>
    <p:sldLayoutId id="2147483676" r:id="rId9"/>
    <p:sldLayoutId id="2147483664" r:id="rId10"/>
    <p:sldLayoutId id="2147483680" r:id="rId11"/>
    <p:sldLayoutId id="2147483679" r:id="rId12"/>
    <p:sldLayoutId id="2147483718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83568" y="429595"/>
            <a:ext cx="6379578" cy="6839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3570" y="1383506"/>
            <a:ext cx="4914750" cy="26467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Punktlista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</a:t>
            </a:r>
            <a:r>
              <a:rPr lang="sv-SE" dirty="0"/>
              <a:t>tre</a:t>
            </a:r>
          </a:p>
        </p:txBody>
      </p:sp>
    </p:spTree>
    <p:extLst>
      <p:ext uri="{BB962C8B-B14F-4D97-AF65-F5344CB8AC3E}">
        <p14:creationId xmlns:p14="http://schemas.microsoft.com/office/powerpoint/2010/main" val="92268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sldNum="0" hdr="0" ftr="0" dt="0"/>
  <p:txStyles>
    <p:titleStyle>
      <a:lvl1pPr algn="l" defTabSz="685800" rtl="0" eaLnBrk="1" latinLnBrk="0" hangingPunct="1">
        <a:lnSpc>
          <a:spcPts val="255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06" indent="-202406" algn="l" defTabSz="685800" rtl="0" eaLnBrk="1" latinLnBrk="0" hangingPunct="1">
        <a:lnSpc>
          <a:spcPts val="1875"/>
        </a:lnSpc>
        <a:spcBef>
          <a:spcPts val="750"/>
        </a:spcBef>
        <a:spcAft>
          <a:spcPts val="225"/>
        </a:spcAft>
        <a:buFont typeface="Tahoma" panose="020B0604030504040204" pitchFamily="34" charset="0"/>
        <a:buChar char="•"/>
        <a:tabLst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35000" algn="l" defTabSz="685800" rtl="0" eaLnBrk="1" latinLnBrk="0" hangingPunct="1">
        <a:lnSpc>
          <a:spcPts val="1575"/>
        </a:lnSpc>
        <a:spcBef>
          <a:spcPts val="375"/>
        </a:spcBef>
        <a:spcAft>
          <a:spcPts val="150"/>
        </a:spcAft>
        <a:buFont typeface="Arial" panose="020B0604020202020204" pitchFamily="34" charset="0"/>
        <a:buChar char="–"/>
        <a:tabLst/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0" indent="-135000" algn="l" defTabSz="685800" rtl="0" eaLnBrk="1" latinLnBrk="0" hangingPunct="1">
        <a:lnSpc>
          <a:spcPts val="1425"/>
        </a:lnSpc>
        <a:spcBef>
          <a:spcPts val="300"/>
        </a:spcBef>
        <a:spcAft>
          <a:spcPts val="150"/>
        </a:spcAft>
        <a:buFont typeface="Arial" panose="020B0604020202020204" pitchFamily="34" charset="0"/>
        <a:buChar char="•"/>
        <a:tabLst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35000" algn="l" defTabSz="685800" rtl="0" eaLnBrk="1" latinLnBrk="0" hangingPunct="1">
        <a:lnSpc>
          <a:spcPts val="1725"/>
        </a:lnSpc>
        <a:spcBef>
          <a:spcPts val="0"/>
        </a:spcBef>
        <a:buFont typeface="Tahoma" panose="020B0604030504040204" pitchFamily="34" charset="0"/>
        <a:buChar char="–"/>
        <a:tabLst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ts val="1725"/>
        </a:lnSpc>
        <a:spcBef>
          <a:spcPts val="0"/>
        </a:spcBef>
        <a:buFont typeface="Tahoma" panose="020B0604030504040204" pitchFamily="34" charset="0"/>
        <a:buChar char="–"/>
        <a:tabLst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810000" indent="-135000" algn="l" defTabSz="685800" rtl="0" eaLnBrk="1" latinLnBrk="0" hangingPunct="1">
        <a:lnSpc>
          <a:spcPts val="1725"/>
        </a:lnSpc>
        <a:spcBef>
          <a:spcPts val="0"/>
        </a:spcBef>
        <a:buFont typeface="Tahoma" panose="020B0604030504040204" pitchFamily="34" charset="0"/>
        <a:buChar char="–"/>
        <a:tabLst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945000" indent="-135000" algn="l" defTabSz="685800" rtl="0" eaLnBrk="1" latinLnBrk="0" hangingPunct="1">
        <a:lnSpc>
          <a:spcPts val="1725"/>
        </a:lnSpc>
        <a:spcBef>
          <a:spcPts val="0"/>
        </a:spcBef>
        <a:buFont typeface="Tahoma" panose="020B0604030504040204" pitchFamily="34" charset="0"/>
        <a:buChar char="–"/>
        <a:tabLst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35000" algn="l" defTabSz="685800" rtl="0" eaLnBrk="1" latinLnBrk="0" hangingPunct="1">
        <a:lnSpc>
          <a:spcPts val="1725"/>
        </a:lnSpc>
        <a:spcBef>
          <a:spcPts val="0"/>
        </a:spcBef>
        <a:buFont typeface="Tahoma" panose="020B0604030504040204" pitchFamily="34" charset="0"/>
        <a:buChar char="–"/>
        <a:tabLst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1215000" indent="-135000" algn="l" defTabSz="685800" rtl="0" eaLnBrk="1" latinLnBrk="0" hangingPunct="1">
        <a:lnSpc>
          <a:spcPts val="1725"/>
        </a:lnSpc>
        <a:spcBef>
          <a:spcPts val="0"/>
        </a:spcBef>
        <a:buFont typeface="Tahoma" panose="020B0604030504040204" pitchFamily="34" charset="0"/>
        <a:buChar char="–"/>
        <a:tabLst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62">
          <p15:clr>
            <a:srgbClr val="F26B43"/>
          </p15:clr>
        </p15:guide>
        <p15:guide id="2" pos="4702">
          <p15:clr>
            <a:srgbClr val="F26B43"/>
          </p15:clr>
        </p15:guide>
        <p15:guide id="3" pos="574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3395">
          <p15:clr>
            <a:srgbClr val="F26B43"/>
          </p15:clr>
        </p15:guide>
        <p15:guide id="6" pos="711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83568" y="429595"/>
            <a:ext cx="6379578" cy="6839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3570" y="1383506"/>
            <a:ext cx="4914750" cy="26467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Punktlista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</a:t>
            </a:r>
            <a:r>
              <a:rPr lang="sv-SE" dirty="0"/>
              <a:t>tre</a:t>
            </a:r>
          </a:p>
        </p:txBody>
      </p:sp>
    </p:spTree>
    <p:extLst>
      <p:ext uri="{BB962C8B-B14F-4D97-AF65-F5344CB8AC3E}">
        <p14:creationId xmlns:p14="http://schemas.microsoft.com/office/powerpoint/2010/main" val="211057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6" r:id="rId9"/>
    <p:sldLayoutId id="2147483709" r:id="rId10"/>
  </p:sldLayoutIdLst>
  <p:hf sldNum="0" hdr="0" ftr="0" dt="0"/>
  <p:txStyles>
    <p:titleStyle>
      <a:lvl1pPr algn="l" defTabSz="685800" rtl="0" eaLnBrk="1" latinLnBrk="0" hangingPunct="1">
        <a:lnSpc>
          <a:spcPts val="255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06" indent="-202406" algn="l" defTabSz="685800" rtl="0" eaLnBrk="1" latinLnBrk="0" hangingPunct="1">
        <a:lnSpc>
          <a:spcPts val="1875"/>
        </a:lnSpc>
        <a:spcBef>
          <a:spcPts val="750"/>
        </a:spcBef>
        <a:spcAft>
          <a:spcPts val="225"/>
        </a:spcAft>
        <a:buFont typeface="Tahoma" panose="020B0604030504040204" pitchFamily="34" charset="0"/>
        <a:buChar char="•"/>
        <a:tabLst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35000" algn="l" defTabSz="685800" rtl="0" eaLnBrk="1" latinLnBrk="0" hangingPunct="1">
        <a:lnSpc>
          <a:spcPts val="1575"/>
        </a:lnSpc>
        <a:spcBef>
          <a:spcPts val="375"/>
        </a:spcBef>
        <a:spcAft>
          <a:spcPts val="150"/>
        </a:spcAft>
        <a:buFont typeface="Arial" panose="020B0604020202020204" pitchFamily="34" charset="0"/>
        <a:buChar char="–"/>
        <a:tabLst/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0" indent="-135000" algn="l" defTabSz="685800" rtl="0" eaLnBrk="1" latinLnBrk="0" hangingPunct="1">
        <a:lnSpc>
          <a:spcPts val="1425"/>
        </a:lnSpc>
        <a:spcBef>
          <a:spcPts val="300"/>
        </a:spcBef>
        <a:spcAft>
          <a:spcPts val="150"/>
        </a:spcAft>
        <a:buFont typeface="Arial" panose="020B0604020202020204" pitchFamily="34" charset="0"/>
        <a:buChar char="•"/>
        <a:tabLst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35000" algn="l" defTabSz="685800" rtl="0" eaLnBrk="1" latinLnBrk="0" hangingPunct="1">
        <a:lnSpc>
          <a:spcPts val="1725"/>
        </a:lnSpc>
        <a:spcBef>
          <a:spcPts val="0"/>
        </a:spcBef>
        <a:buFont typeface="Tahoma" panose="020B0604030504040204" pitchFamily="34" charset="0"/>
        <a:buChar char="–"/>
        <a:tabLst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ts val="1725"/>
        </a:lnSpc>
        <a:spcBef>
          <a:spcPts val="0"/>
        </a:spcBef>
        <a:buFont typeface="Tahoma" panose="020B0604030504040204" pitchFamily="34" charset="0"/>
        <a:buChar char="–"/>
        <a:tabLst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810000" indent="-135000" algn="l" defTabSz="685800" rtl="0" eaLnBrk="1" latinLnBrk="0" hangingPunct="1">
        <a:lnSpc>
          <a:spcPts val="1725"/>
        </a:lnSpc>
        <a:spcBef>
          <a:spcPts val="0"/>
        </a:spcBef>
        <a:buFont typeface="Tahoma" panose="020B0604030504040204" pitchFamily="34" charset="0"/>
        <a:buChar char="–"/>
        <a:tabLst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945000" indent="-135000" algn="l" defTabSz="685800" rtl="0" eaLnBrk="1" latinLnBrk="0" hangingPunct="1">
        <a:lnSpc>
          <a:spcPts val="1725"/>
        </a:lnSpc>
        <a:spcBef>
          <a:spcPts val="0"/>
        </a:spcBef>
        <a:buFont typeface="Tahoma" panose="020B0604030504040204" pitchFamily="34" charset="0"/>
        <a:buChar char="–"/>
        <a:tabLst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35000" algn="l" defTabSz="685800" rtl="0" eaLnBrk="1" latinLnBrk="0" hangingPunct="1">
        <a:lnSpc>
          <a:spcPts val="1725"/>
        </a:lnSpc>
        <a:spcBef>
          <a:spcPts val="0"/>
        </a:spcBef>
        <a:buFont typeface="Tahoma" panose="020B0604030504040204" pitchFamily="34" charset="0"/>
        <a:buChar char="–"/>
        <a:tabLst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1215000" indent="-135000" algn="l" defTabSz="685800" rtl="0" eaLnBrk="1" latinLnBrk="0" hangingPunct="1">
        <a:lnSpc>
          <a:spcPts val="1725"/>
        </a:lnSpc>
        <a:spcBef>
          <a:spcPts val="0"/>
        </a:spcBef>
        <a:buFont typeface="Tahoma" panose="020B0604030504040204" pitchFamily="34" charset="0"/>
        <a:buChar char="–"/>
        <a:tabLst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62">
          <p15:clr>
            <a:srgbClr val="F26B43"/>
          </p15:clr>
        </p15:guide>
        <p15:guide id="2" pos="4702">
          <p15:clr>
            <a:srgbClr val="F26B43"/>
          </p15:clr>
        </p15:guide>
        <p15:guide id="3" pos="574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3395">
          <p15:clr>
            <a:srgbClr val="F26B43"/>
          </p15:clr>
        </p15:guide>
        <p15:guide id="6" pos="711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83568" y="429595"/>
            <a:ext cx="6379578" cy="6839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3570" y="1383506"/>
            <a:ext cx="4914750" cy="26467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Punktlista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</a:t>
            </a:r>
            <a:r>
              <a:rPr lang="sv-SE" dirty="0"/>
              <a:t>tre</a:t>
            </a:r>
          </a:p>
        </p:txBody>
      </p:sp>
    </p:spTree>
    <p:extLst>
      <p:ext uri="{BB962C8B-B14F-4D97-AF65-F5344CB8AC3E}">
        <p14:creationId xmlns:p14="http://schemas.microsoft.com/office/powerpoint/2010/main" val="122605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hf sldNum="0" hdr="0" ftr="0" dt="0"/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06" indent="-202406" algn="l" defTabSz="685800" rtl="0" eaLnBrk="1" latinLnBrk="0" hangingPunct="1">
        <a:lnSpc>
          <a:spcPts val="1875"/>
        </a:lnSpc>
        <a:spcBef>
          <a:spcPts val="750"/>
        </a:spcBef>
        <a:spcAft>
          <a:spcPts val="225"/>
        </a:spcAft>
        <a:buFont typeface="Tahoma" panose="020B0604030504040204" pitchFamily="34" charset="0"/>
        <a:buChar char="•"/>
        <a:tabLst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35000" algn="l" defTabSz="685800" rtl="0" eaLnBrk="1" latinLnBrk="0" hangingPunct="1">
        <a:lnSpc>
          <a:spcPts val="1575"/>
        </a:lnSpc>
        <a:spcBef>
          <a:spcPts val="375"/>
        </a:spcBef>
        <a:spcAft>
          <a:spcPts val="150"/>
        </a:spcAft>
        <a:buFont typeface="Arial" panose="020B0604020202020204" pitchFamily="34" charset="0"/>
        <a:buChar char="–"/>
        <a:tabLst/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0" indent="-135000" algn="l" defTabSz="685800" rtl="0" eaLnBrk="1" latinLnBrk="0" hangingPunct="1">
        <a:lnSpc>
          <a:spcPts val="1425"/>
        </a:lnSpc>
        <a:spcBef>
          <a:spcPts val="300"/>
        </a:spcBef>
        <a:spcAft>
          <a:spcPts val="150"/>
        </a:spcAft>
        <a:buFont typeface="Arial" panose="020B0604020202020204" pitchFamily="34" charset="0"/>
        <a:buChar char="•"/>
        <a:tabLst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35000" algn="l" defTabSz="685800" rtl="0" eaLnBrk="1" latinLnBrk="0" hangingPunct="1">
        <a:lnSpc>
          <a:spcPts val="1725"/>
        </a:lnSpc>
        <a:spcBef>
          <a:spcPts val="0"/>
        </a:spcBef>
        <a:buFont typeface="Tahoma" panose="020B0604030504040204" pitchFamily="34" charset="0"/>
        <a:buChar char="–"/>
        <a:tabLst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ts val="1725"/>
        </a:lnSpc>
        <a:spcBef>
          <a:spcPts val="0"/>
        </a:spcBef>
        <a:buFont typeface="Tahoma" panose="020B0604030504040204" pitchFamily="34" charset="0"/>
        <a:buChar char="–"/>
        <a:tabLst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810000" indent="-135000" algn="l" defTabSz="685800" rtl="0" eaLnBrk="1" latinLnBrk="0" hangingPunct="1">
        <a:lnSpc>
          <a:spcPts val="1725"/>
        </a:lnSpc>
        <a:spcBef>
          <a:spcPts val="0"/>
        </a:spcBef>
        <a:buFont typeface="Tahoma" panose="020B0604030504040204" pitchFamily="34" charset="0"/>
        <a:buChar char="–"/>
        <a:tabLst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945000" indent="-135000" algn="l" defTabSz="685800" rtl="0" eaLnBrk="1" latinLnBrk="0" hangingPunct="1">
        <a:lnSpc>
          <a:spcPts val="1725"/>
        </a:lnSpc>
        <a:spcBef>
          <a:spcPts val="0"/>
        </a:spcBef>
        <a:buFont typeface="Tahoma" panose="020B0604030504040204" pitchFamily="34" charset="0"/>
        <a:buChar char="–"/>
        <a:tabLst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35000" algn="l" defTabSz="685800" rtl="0" eaLnBrk="1" latinLnBrk="0" hangingPunct="1">
        <a:lnSpc>
          <a:spcPts val="1725"/>
        </a:lnSpc>
        <a:spcBef>
          <a:spcPts val="0"/>
        </a:spcBef>
        <a:buFont typeface="Tahoma" panose="020B0604030504040204" pitchFamily="34" charset="0"/>
        <a:buChar char="–"/>
        <a:tabLst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1215000" indent="-135000" algn="l" defTabSz="685800" rtl="0" eaLnBrk="1" latinLnBrk="0" hangingPunct="1">
        <a:lnSpc>
          <a:spcPts val="1725"/>
        </a:lnSpc>
        <a:spcBef>
          <a:spcPts val="0"/>
        </a:spcBef>
        <a:buFont typeface="Tahoma" panose="020B0604030504040204" pitchFamily="34" charset="0"/>
        <a:buChar char="–"/>
        <a:tabLst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62">
          <p15:clr>
            <a:srgbClr val="F26B43"/>
          </p15:clr>
        </p15:guide>
        <p15:guide id="2" pos="4702">
          <p15:clr>
            <a:srgbClr val="F26B43"/>
          </p15:clr>
        </p15:guide>
        <p15:guide id="3" pos="574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3395">
          <p15:clr>
            <a:srgbClr val="F26B43"/>
          </p15:clr>
        </p15:guide>
        <p15:guide id="6" pos="711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anna.hansson@norrbotten.s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rrbotten.se/smorgasbor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Joanna.hansson@norrbotten.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rrbotten.se/smorgasbor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24519" y="816208"/>
            <a:ext cx="6497905" cy="1011503"/>
          </a:xfrm>
        </p:spPr>
        <p:txBody>
          <a:bodyPr/>
          <a:lstStyle/>
          <a:p>
            <a:pPr algn="l"/>
            <a:r>
              <a:rPr lang="sv-SE" dirty="0" smtClean="0"/>
              <a:t>POLSAM 28 maj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624519" y="2021135"/>
            <a:ext cx="6285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Pandemins effekter på befolkningens hälsa?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1400" dirty="0" smtClean="0"/>
              <a:t>Cecilia Wagenius dragning 15 april (psykisk hälsa)	</a:t>
            </a:r>
            <a:br>
              <a:rPr lang="sv-SE" sz="1400" dirty="0" smtClean="0"/>
            </a:br>
            <a:r>
              <a:rPr lang="sv-SE" sz="1400" dirty="0" err="1" smtClean="0"/>
              <a:t>Folkhälsomyndighetens</a:t>
            </a:r>
            <a:r>
              <a:rPr lang="sv-SE" sz="1400" dirty="0" smtClean="0"/>
              <a:t> redovisning 28 april, 19 maj</a:t>
            </a:r>
          </a:p>
          <a:p>
            <a:r>
              <a:rPr lang="sv-SE" b="1" dirty="0"/>
              <a:t>Kännetecken för ett hälsofrämjande </a:t>
            </a:r>
            <a:r>
              <a:rPr lang="sv-SE" b="1" dirty="0" smtClean="0"/>
              <a:t>arbete </a:t>
            </a:r>
            <a:endParaRPr lang="sv-SE" b="1" dirty="0"/>
          </a:p>
          <a:p>
            <a:r>
              <a:rPr lang="sv-SE" b="1" dirty="0" smtClean="0"/>
              <a:t>Regionalt samordnat hälsofrämjande stöd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1400" dirty="0" smtClean="0"/>
              <a:t>www.norrbotten.se/smorgasbord</a:t>
            </a:r>
            <a:endParaRPr lang="sv-SE" sz="1400" dirty="0"/>
          </a:p>
        </p:txBody>
      </p:sp>
      <p:sp>
        <p:nvSpPr>
          <p:cNvPr id="8" name="textruta 7"/>
          <p:cNvSpPr txBox="1"/>
          <p:nvPr/>
        </p:nvSpPr>
        <p:spPr>
          <a:xfrm>
            <a:off x="1624519" y="3891064"/>
            <a:ext cx="56225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Joanna Hansson</a:t>
            </a:r>
            <a:r>
              <a:rPr lang="sv-SE" sz="1400" dirty="0" smtClean="0"/>
              <a:t>, strateg folkhälsa, Region Norrbotten</a:t>
            </a:r>
            <a:br>
              <a:rPr lang="sv-SE" sz="1400" dirty="0" smtClean="0"/>
            </a:br>
            <a:r>
              <a:rPr lang="sv-SE" sz="1400" dirty="0" smtClean="0"/>
              <a:t>0920-284 383, </a:t>
            </a:r>
            <a:r>
              <a:rPr lang="sv-SE" sz="1400" dirty="0" smtClean="0">
                <a:hlinkClick r:id="rId2"/>
              </a:rPr>
              <a:t>joanna.hansson@norrbotten.se</a:t>
            </a:r>
            <a:endParaRPr lang="sv-SE" sz="1400" dirty="0" smtClean="0"/>
          </a:p>
          <a:p>
            <a:r>
              <a:rPr lang="sv-SE" sz="1400" dirty="0" smtClean="0"/>
              <a:t>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2870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667" y="3657686"/>
            <a:ext cx="7179925" cy="1057883"/>
          </a:xfrm>
        </p:spPr>
        <p:txBody>
          <a:bodyPr/>
          <a:lstStyle/>
          <a:p>
            <a:pPr algn="l"/>
            <a:r>
              <a:rPr lang="sv-SE" sz="2000" dirty="0" smtClean="0">
                <a:solidFill>
                  <a:schemeClr val="tx1"/>
                </a:solidFill>
              </a:rPr>
              <a:t/>
            </a:r>
            <a:br>
              <a:rPr lang="sv-SE" sz="2000" dirty="0" smtClean="0">
                <a:solidFill>
                  <a:schemeClr val="tx1"/>
                </a:solidFill>
              </a:rPr>
            </a:br>
            <a:r>
              <a:rPr lang="sv-SE" sz="1400" b="0" dirty="0" smtClean="0">
                <a:solidFill>
                  <a:schemeClr val="tx1"/>
                </a:solidFill>
              </a:rPr>
              <a:t>Ett led i förverkligandet av Norrbottens folkhälsostrategi men också i arbetet med att motverka de negativa konsekvenser som följer i pandemins fotspår.</a:t>
            </a:r>
            <a:br>
              <a:rPr lang="sv-SE" sz="1400" b="0" dirty="0" smtClean="0">
                <a:solidFill>
                  <a:schemeClr val="tx1"/>
                </a:solidFill>
              </a:rPr>
            </a:br>
            <a:r>
              <a:rPr lang="sv-SE" sz="1400" b="0" dirty="0" smtClean="0">
                <a:solidFill>
                  <a:schemeClr val="tx1"/>
                </a:solidFill>
                <a:hlinkClick r:id="rId2"/>
              </a:rPr>
              <a:t>www.norrbotten.se/smorgasbord</a:t>
            </a:r>
            <a:r>
              <a:rPr lang="sv-SE" sz="1400" b="0" dirty="0" smtClean="0">
                <a:solidFill>
                  <a:schemeClr val="tx1"/>
                </a:solidFill>
              </a:rPr>
              <a:t/>
            </a:r>
            <a:br>
              <a:rPr lang="sv-SE" sz="1400" b="0" dirty="0" smtClean="0">
                <a:solidFill>
                  <a:schemeClr val="tx1"/>
                </a:solidFill>
              </a:rPr>
            </a:br>
            <a:endParaRPr lang="sv-SE" sz="1800" b="0" dirty="0">
              <a:solidFill>
                <a:schemeClr val="tx1"/>
              </a:solidFill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835667" y="3327033"/>
            <a:ext cx="7714033" cy="1011503"/>
          </a:xfrm>
          <a:prstGeom prst="rect">
            <a:avLst/>
          </a:prstGeom>
        </p:spPr>
        <p:txBody>
          <a:bodyPr anchor="b"/>
          <a:lstStyle>
            <a:lvl1pPr algn="ctr" defTabSz="7620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pPr algn="l"/>
            <a:r>
              <a:rPr lang="sv-SE" dirty="0" smtClean="0"/>
              <a:t>Hälso- och sjukvård/ vård och omsorg: </a:t>
            </a:r>
            <a:r>
              <a:rPr lang="sv-SE" sz="2000" b="0" dirty="0" smtClean="0"/>
              <a:t>planerade aktiviteter för </a:t>
            </a:r>
            <a:r>
              <a:rPr lang="sv-SE" sz="2000" b="0" dirty="0"/>
              <a:t>en förbättrad och mer jämlik psykisk </a:t>
            </a:r>
            <a:r>
              <a:rPr lang="sv-SE" sz="2000" b="0" dirty="0" smtClean="0"/>
              <a:t>hälsa</a:t>
            </a:r>
            <a:r>
              <a:rPr lang="sv-SE" b="0" dirty="0"/>
              <a:t/>
            </a:r>
            <a:br>
              <a:rPr lang="sv-SE" b="0" dirty="0"/>
            </a:br>
            <a:endParaRPr lang="sv-SE" sz="1400" b="0" dirty="0"/>
          </a:p>
          <a:p>
            <a:pPr marL="285750" indent="-285750" algn="l">
              <a:buFontTx/>
              <a:buChar char="-"/>
            </a:pPr>
            <a:r>
              <a:rPr lang="sv-SE" sz="1400" b="0" dirty="0" smtClean="0"/>
              <a:t>Utbildning </a:t>
            </a:r>
            <a:r>
              <a:rPr lang="sv-SE" sz="1400" b="0" dirty="0"/>
              <a:t>av samtalsledare existentiell hälsa, När livet utmanar (grupp </a:t>
            </a:r>
            <a:r>
              <a:rPr lang="sv-SE" sz="1400" b="0" dirty="0" smtClean="0"/>
              <a:t>4)</a:t>
            </a:r>
          </a:p>
          <a:p>
            <a:pPr marL="285750" indent="-285750" algn="l">
              <a:buFontTx/>
              <a:buChar char="-"/>
            </a:pPr>
            <a:endParaRPr lang="sv-SE" sz="1400" b="0" dirty="0"/>
          </a:p>
          <a:p>
            <a:pPr marL="285750" indent="-285750" algn="l">
              <a:buFontTx/>
              <a:buChar char="-"/>
            </a:pPr>
            <a:r>
              <a:rPr lang="sv-SE" sz="1400" b="0" dirty="0" smtClean="0"/>
              <a:t>Livsberättargrupper, utbildning till samtalsledare (Aug)</a:t>
            </a:r>
          </a:p>
          <a:p>
            <a:pPr marL="285750" indent="-285750" algn="l">
              <a:buFontTx/>
              <a:buChar char="-"/>
            </a:pPr>
            <a:endParaRPr lang="sv-SE" sz="1400" b="0" dirty="0"/>
          </a:p>
          <a:p>
            <a:pPr marL="285750" indent="-285750" algn="l">
              <a:buFontTx/>
              <a:buChar char="-"/>
            </a:pPr>
            <a:r>
              <a:rPr lang="sv-SE" sz="1400" b="0" strike="sngStrike" dirty="0"/>
              <a:t>MHFA Vuxna (maj/juni</a:t>
            </a:r>
            <a:r>
              <a:rPr lang="sv-SE" sz="1400" b="0" strike="sngStrike" dirty="0" smtClean="0"/>
              <a:t>)</a:t>
            </a:r>
          </a:p>
          <a:p>
            <a:pPr algn="l"/>
            <a:endParaRPr lang="sv-SE" sz="1400" b="0" strike="sngStrike" dirty="0"/>
          </a:p>
          <a:p>
            <a:pPr marL="285750" indent="-285750" algn="l">
              <a:buFontTx/>
              <a:buChar char="-"/>
            </a:pPr>
            <a:r>
              <a:rPr lang="sv-SE" sz="1400" b="0" dirty="0" smtClean="0"/>
              <a:t>Personlig handledning av bibliotek för att motverka digitalt utanförskap</a:t>
            </a:r>
            <a:endParaRPr lang="sv-SE" sz="1400" b="0" dirty="0"/>
          </a:p>
          <a:p>
            <a:pPr algn="l"/>
            <a:endParaRPr lang="sv-SE" sz="1800" b="0" dirty="0"/>
          </a:p>
          <a:p>
            <a:endParaRPr lang="sv-SE" sz="2400" i="1" kern="0" dirty="0" smtClean="0"/>
          </a:p>
          <a:p>
            <a:endParaRPr lang="sv-SE" sz="2400" i="1" kern="0" dirty="0"/>
          </a:p>
        </p:txBody>
      </p:sp>
    </p:spTree>
    <p:extLst>
      <p:ext uri="{BB962C8B-B14F-4D97-AF65-F5344CB8AC3E}">
        <p14:creationId xmlns:p14="http://schemas.microsoft.com/office/powerpoint/2010/main" val="28559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67467" y="378430"/>
            <a:ext cx="3369533" cy="1011503"/>
          </a:xfrm>
        </p:spPr>
        <p:txBody>
          <a:bodyPr/>
          <a:lstStyle/>
          <a:p>
            <a:pPr algn="l"/>
            <a:r>
              <a:rPr lang="sv-SE" dirty="0" smtClean="0"/>
              <a:t>Tack för mig!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5303033" y="1460870"/>
            <a:ext cx="32255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v-SE" sz="1200" dirty="0"/>
          </a:p>
          <a:p>
            <a:r>
              <a:rPr lang="sv-SE" sz="1200" b="1" dirty="0" smtClean="0"/>
              <a:t>Joanna Hansson</a:t>
            </a:r>
            <a:r>
              <a:rPr lang="sv-SE" sz="1200" dirty="0" smtClean="0"/>
              <a:t>, strateg Folkhälsocentrum</a:t>
            </a:r>
          </a:p>
          <a:p>
            <a:r>
              <a:rPr lang="sv-SE" sz="1200" dirty="0"/>
              <a:t>E-post: </a:t>
            </a:r>
            <a:r>
              <a:rPr lang="sv-SE" sz="1200" dirty="0" smtClean="0">
                <a:hlinkClick r:id="rId2"/>
              </a:rPr>
              <a:t>Joanna.hansson@norrbotten.se</a:t>
            </a:r>
            <a:endParaRPr lang="sv-SE" sz="1200" dirty="0" smtClean="0"/>
          </a:p>
          <a:p>
            <a:r>
              <a:rPr lang="sv-SE" sz="1200" dirty="0" smtClean="0"/>
              <a:t>Tel: 0920-284 383</a:t>
            </a:r>
            <a:endParaRPr lang="sv-SE" sz="12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4" y="605923"/>
            <a:ext cx="4247164" cy="318537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80309" y="4019981"/>
            <a:ext cx="4722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Du och din organisation är en viktig aktör för att skapa en förbättrad och mer jämlik hälsa hos norrbottningarna.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048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83569" y="1113589"/>
            <a:ext cx="3834426" cy="2854100"/>
          </a:xfrm>
        </p:spPr>
        <p:txBody>
          <a:bodyPr/>
          <a:lstStyle/>
          <a:p>
            <a:r>
              <a:rPr lang="sv-SE" dirty="0" smtClean="0"/>
              <a:t>Samhälleliga förutsättningar</a:t>
            </a:r>
          </a:p>
          <a:p>
            <a:pPr lvl="1"/>
            <a:r>
              <a:rPr lang="sv-SE" dirty="0" smtClean="0"/>
              <a:t>Alla har påverkats, vissa mer än andra</a:t>
            </a:r>
          </a:p>
          <a:p>
            <a:r>
              <a:rPr lang="sv-SE" dirty="0" smtClean="0"/>
              <a:t>Livsvillkor och levnadsförhållanden</a:t>
            </a:r>
          </a:p>
          <a:p>
            <a:pPr lvl="1"/>
            <a:r>
              <a:rPr lang="sv-SE" dirty="0" smtClean="0"/>
              <a:t>Försämrats bland de med sämre förutsättningar</a:t>
            </a:r>
          </a:p>
          <a:p>
            <a:r>
              <a:rPr lang="sv-SE" dirty="0" smtClean="0"/>
              <a:t>Sociala nätverk</a:t>
            </a:r>
          </a:p>
          <a:p>
            <a:pPr lvl="1"/>
            <a:r>
              <a:rPr lang="sv-SE" dirty="0" smtClean="0"/>
              <a:t>Ensamhet och digitalt utanförskap</a:t>
            </a:r>
          </a:p>
          <a:p>
            <a:r>
              <a:rPr lang="sv-SE" dirty="0" smtClean="0"/>
              <a:t>Levnadsvanor</a:t>
            </a:r>
          </a:p>
          <a:p>
            <a:pPr lvl="1"/>
            <a:r>
              <a:rPr lang="sv-SE" dirty="0" smtClean="0"/>
              <a:t>Både positiva och negativa tendenser</a:t>
            </a:r>
          </a:p>
          <a:p>
            <a:r>
              <a:rPr lang="sv-SE" dirty="0" smtClean="0"/>
              <a:t>Hälsa, sjukdom och skador</a:t>
            </a:r>
            <a:endParaRPr lang="sv-SE" dirty="0"/>
          </a:p>
          <a:p>
            <a:pPr lvl="1"/>
            <a:r>
              <a:rPr lang="sv-SE" dirty="0"/>
              <a:t>Relativt liten </a:t>
            </a:r>
            <a:r>
              <a:rPr lang="sv-SE" dirty="0" smtClean="0"/>
              <a:t>påverkan i befolkningen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75557" y="249492"/>
            <a:ext cx="6858761" cy="683993"/>
          </a:xfrm>
        </p:spPr>
        <p:txBody>
          <a:bodyPr/>
          <a:lstStyle/>
          <a:p>
            <a:r>
              <a:rPr lang="sv-SE" dirty="0" smtClean="0"/>
              <a:t>Samlad bedömning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006" y="357504"/>
            <a:ext cx="4512027" cy="2652770"/>
          </a:xfrm>
          <a:prstGeom prst="rect">
            <a:avLst/>
          </a:prstGeom>
        </p:spPr>
      </p:pic>
      <p:sp>
        <p:nvSpPr>
          <p:cNvPr id="5" name="Platshållare för innehåll 1"/>
          <p:cNvSpPr txBox="1">
            <a:spLocks/>
          </p:cNvSpPr>
          <p:nvPr/>
        </p:nvSpPr>
        <p:spPr>
          <a:xfrm>
            <a:off x="5180830" y="3165817"/>
            <a:ext cx="3495626" cy="2700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996" indent="-179996" algn="l" defTabSz="914377" rtl="0" eaLnBrk="1" latinLnBrk="0" hangingPunct="1">
              <a:lnSpc>
                <a:spcPts val="2400"/>
              </a:lnSpc>
              <a:spcBef>
                <a:spcPts val="700"/>
              </a:spcBef>
              <a:spcAft>
                <a:spcPts val="300"/>
              </a:spcAft>
              <a:buFont typeface="Tahoma" panose="020B060403050404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9991" indent="-179996" algn="l" defTabSz="914377" rtl="0" eaLnBrk="1" latinLnBrk="0" hangingPunct="1">
              <a:lnSpc>
                <a:spcPts val="21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–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987" indent="-179996" algn="l" defTabSz="914377" rtl="0" eaLnBrk="1" latinLnBrk="0" hangingPunct="1">
              <a:lnSpc>
                <a:spcPts val="1900"/>
              </a:lnSpc>
              <a:spcBef>
                <a:spcPts val="400"/>
              </a:spcBef>
              <a:spcAft>
                <a:spcPts val="200"/>
              </a:spcAft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982" indent="-179996" algn="l" defTabSz="914377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9978" indent="-179996" algn="l" defTabSz="914377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973" indent="-179996" algn="l" defTabSz="914377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9969" indent="-179996" algn="l" defTabSz="914377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9964" indent="-179996" algn="l" defTabSz="914377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9960" indent="-179996" algn="l" defTabSz="914377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825" dirty="0"/>
              <a:t>Dahlgren och Whitehead 1991, Omarbetad av Folkhälsomyndigheten 2021</a:t>
            </a:r>
          </a:p>
        </p:txBody>
      </p:sp>
    </p:spTree>
    <p:extLst>
      <p:ext uri="{BB962C8B-B14F-4D97-AF65-F5344CB8AC3E}">
        <p14:creationId xmlns:p14="http://schemas.microsoft.com/office/powerpoint/2010/main" val="10300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83568" y="1258591"/>
            <a:ext cx="5778641" cy="2854100"/>
          </a:xfrm>
        </p:spPr>
        <p:txBody>
          <a:bodyPr/>
          <a:lstStyle/>
          <a:p>
            <a:pPr lvl="0"/>
            <a:r>
              <a:rPr lang="sv-SE" dirty="0" smtClean="0"/>
              <a:t>Psykiska besvär </a:t>
            </a:r>
            <a:endParaRPr lang="sv-SE" dirty="0"/>
          </a:p>
          <a:p>
            <a:pPr lvl="1"/>
            <a:r>
              <a:rPr lang="sv-SE" dirty="0" smtClean="0"/>
              <a:t>Ökat bland studenter, barn </a:t>
            </a:r>
            <a:r>
              <a:rPr lang="sv-SE" dirty="0"/>
              <a:t>i </a:t>
            </a:r>
            <a:r>
              <a:rPr lang="sv-SE" dirty="0" smtClean="0"/>
              <a:t>grundskola, och arbetaryrken </a:t>
            </a:r>
          </a:p>
          <a:p>
            <a:pPr lvl="0"/>
            <a:r>
              <a:rPr lang="sv-SE" dirty="0" smtClean="0"/>
              <a:t>Levnadsvanor</a:t>
            </a:r>
            <a:endParaRPr lang="sv-SE" dirty="0"/>
          </a:p>
          <a:p>
            <a:pPr lvl="1"/>
            <a:r>
              <a:rPr lang="sv-SE" dirty="0" smtClean="0"/>
              <a:t>Exempel: minskad </a:t>
            </a:r>
            <a:r>
              <a:rPr lang="sv-SE" dirty="0"/>
              <a:t>fysisk aktivitet, </a:t>
            </a:r>
            <a:r>
              <a:rPr lang="sv-SE" dirty="0" smtClean="0"/>
              <a:t>ökat stillasittande</a:t>
            </a:r>
          </a:p>
          <a:p>
            <a:pPr lvl="0"/>
            <a:r>
              <a:rPr lang="sv-SE" dirty="0" smtClean="0"/>
              <a:t>Våld i nära relation</a:t>
            </a:r>
          </a:p>
          <a:p>
            <a:pPr lvl="1"/>
            <a:r>
              <a:rPr lang="sv-SE" dirty="0" smtClean="0"/>
              <a:t>Oklart kunskapsläge (obs, vårdsökarbeteende) </a:t>
            </a:r>
          </a:p>
          <a:p>
            <a:pPr lvl="0"/>
            <a:r>
              <a:rPr lang="sv-SE" dirty="0" smtClean="0"/>
              <a:t>Miljörelaterad hälsa</a:t>
            </a:r>
            <a:endParaRPr lang="sv-SE" dirty="0"/>
          </a:p>
          <a:p>
            <a:pPr lvl="1"/>
            <a:r>
              <a:rPr lang="sv-SE" dirty="0" smtClean="0"/>
              <a:t>Exempel: minskad luftförorening, ökad vistelse grönområden</a:t>
            </a:r>
            <a:endParaRPr lang="sv-SE" dirty="0"/>
          </a:p>
          <a:p>
            <a:pPr lvl="0"/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83568" y="429595"/>
            <a:ext cx="7398822" cy="683993"/>
          </a:xfrm>
        </p:spPr>
        <p:txBody>
          <a:bodyPr/>
          <a:lstStyle/>
          <a:p>
            <a:r>
              <a:rPr lang="sv-SE" dirty="0" smtClean="0"/>
              <a:t>Internationell forskning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40" y="573528"/>
            <a:ext cx="2021382" cy="202951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24" y="1023214"/>
            <a:ext cx="835102" cy="83510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36" y="1896176"/>
            <a:ext cx="810090" cy="81009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81" y="1891584"/>
            <a:ext cx="819274" cy="81927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97" y="2475690"/>
            <a:ext cx="927458" cy="92745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97" y="3183812"/>
            <a:ext cx="894437" cy="8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83568" y="969181"/>
            <a:ext cx="5454604" cy="2854100"/>
          </a:xfrm>
        </p:spPr>
        <p:txBody>
          <a:bodyPr/>
          <a:lstStyle/>
          <a:p>
            <a:pPr lvl="0"/>
            <a:r>
              <a:rPr lang="sv-SE" dirty="0"/>
              <a:t>T</a:t>
            </a:r>
            <a:r>
              <a:rPr lang="sv-SE" dirty="0" smtClean="0"/>
              <a:t>idiga </a:t>
            </a:r>
            <a:r>
              <a:rPr lang="sv-SE" dirty="0"/>
              <a:t>livets </a:t>
            </a:r>
            <a:r>
              <a:rPr lang="sv-SE" dirty="0" smtClean="0"/>
              <a:t>villkor</a:t>
            </a:r>
          </a:p>
          <a:p>
            <a:pPr lvl="1"/>
            <a:r>
              <a:rPr lang="sv-SE" dirty="0" smtClean="0"/>
              <a:t>Ex, minskat deltagande föräldraskapsstöd</a:t>
            </a:r>
          </a:p>
          <a:p>
            <a:r>
              <a:rPr lang="sv-SE" dirty="0" smtClean="0"/>
              <a:t>Kunskap </a:t>
            </a:r>
            <a:r>
              <a:rPr lang="sv-SE" dirty="0"/>
              <a:t>och </a:t>
            </a:r>
            <a:r>
              <a:rPr lang="sv-SE" dirty="0" smtClean="0"/>
              <a:t>utbildning</a:t>
            </a:r>
          </a:p>
          <a:p>
            <a:pPr lvl="1"/>
            <a:r>
              <a:rPr lang="sv-SE" dirty="0" smtClean="0"/>
              <a:t>Ex, skolan kompensatoriska uppdrag utmanat</a:t>
            </a:r>
          </a:p>
          <a:p>
            <a:r>
              <a:rPr lang="sv-SE" dirty="0" smtClean="0"/>
              <a:t>Arbete </a:t>
            </a:r>
            <a:r>
              <a:rPr lang="sv-SE" dirty="0"/>
              <a:t>och </a:t>
            </a:r>
            <a:r>
              <a:rPr lang="sv-SE" dirty="0" smtClean="0"/>
              <a:t>Inkomst</a:t>
            </a:r>
          </a:p>
          <a:p>
            <a:pPr lvl="1"/>
            <a:r>
              <a:rPr lang="sv-SE" dirty="0" smtClean="0"/>
              <a:t>Ex, </a:t>
            </a:r>
            <a:r>
              <a:rPr lang="sv-SE" dirty="0"/>
              <a:t>f</a:t>
            </a:r>
            <a:r>
              <a:rPr lang="sv-SE" dirty="0" smtClean="0"/>
              <a:t>ödda utomlands och vissa branscher</a:t>
            </a:r>
          </a:p>
          <a:p>
            <a:pPr lvl="0"/>
            <a:r>
              <a:rPr lang="sv-SE" dirty="0" smtClean="0"/>
              <a:t>Boende och närmiljö</a:t>
            </a:r>
            <a:endParaRPr lang="sv-SE" dirty="0" smtClean="0">
              <a:sym typeface="Wingdings" panose="05000000000000000000" pitchFamily="2" charset="2"/>
            </a:endParaRPr>
          </a:p>
          <a:p>
            <a:pPr lvl="1"/>
            <a:r>
              <a:rPr lang="sv-SE" dirty="0" smtClean="0">
                <a:sym typeface="Wingdings" panose="05000000000000000000" pitchFamily="2" charset="2"/>
              </a:rPr>
              <a:t>Ex, betydelsen av allas boende/närmiljö</a:t>
            </a:r>
          </a:p>
          <a:p>
            <a:r>
              <a:rPr lang="sv-SE" dirty="0" smtClean="0"/>
              <a:t>Levnadsvanor</a:t>
            </a:r>
          </a:p>
          <a:p>
            <a:pPr lvl="1"/>
            <a:r>
              <a:rPr lang="sv-SE" dirty="0" smtClean="0"/>
              <a:t>Ex, minskad fysisk aktivitet, oförändrat alkohol/tobak </a:t>
            </a:r>
          </a:p>
          <a:p>
            <a:pPr lvl="0"/>
            <a:r>
              <a:rPr lang="sv-SE" dirty="0" smtClean="0"/>
              <a:t>Delaktighet och inflytande</a:t>
            </a:r>
          </a:p>
          <a:p>
            <a:pPr lvl="1"/>
            <a:r>
              <a:rPr lang="sv-SE" dirty="0" smtClean="0"/>
              <a:t>Ex</a:t>
            </a:r>
            <a:r>
              <a:rPr lang="sv-SE" dirty="0"/>
              <a:t>, </a:t>
            </a:r>
            <a:r>
              <a:rPr lang="sv-SE" dirty="0" smtClean="0"/>
              <a:t>minskning/ökning misshandelsbrott, digitalt utanförskap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Folkhälsopolitikens målområden</a:t>
            </a:r>
            <a:br>
              <a:rPr lang="sv-SE" dirty="0" smtClean="0"/>
            </a:b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05" y="363532"/>
            <a:ext cx="2727302" cy="272730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96" y="696036"/>
            <a:ext cx="835102" cy="83510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44" y="1309632"/>
            <a:ext cx="835102" cy="83510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45" y="1978679"/>
            <a:ext cx="835102" cy="83510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63" y="3912502"/>
            <a:ext cx="835102" cy="835102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03" y="2592275"/>
            <a:ext cx="816805" cy="81680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96" y="3261321"/>
            <a:ext cx="826761" cy="82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Andelen förstföderskor som deltar i föräldrastödsgrupp</a:t>
            </a:r>
            <a:endParaRPr lang="sv-SE" dirty="0"/>
          </a:p>
        </p:txBody>
      </p:sp>
      <p:pic>
        <p:nvPicPr>
          <p:cNvPr id="4" name="Platshållare för innehåll 3" descr="Figuren visar utveckling över perioden för Sverige, övriga Norden, övriga Europa och övriga världen. Samtliga trender är relativt stabila till och med kvartal 1 2020. Därefter minskar andelen för samtliga och även avståndet mellan de olika grupperna. Kvartal 3 2020 befinner sig samtliga grupper mellan 20 och 30 procent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5606"/>
            <a:ext cx="5508612" cy="3132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63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WHO/Folkhälsomyndigheten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Uppmanar till GENERELLA hälsofrämjande insatser – som lindrar effekterna av pandemin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65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>
          <a:xfrm>
            <a:off x="863678" y="1160250"/>
            <a:ext cx="3294935" cy="1329695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En skola med 100 förskoleelever:</a:t>
            </a:r>
          </a:p>
          <a:p>
            <a:pPr marL="0" indent="0">
              <a:buNone/>
            </a:pPr>
            <a:r>
              <a:rPr lang="sv-SE" dirty="0" smtClean="0"/>
              <a:t>90 visar inga tecken på ohälsa</a:t>
            </a:r>
          </a:p>
          <a:p>
            <a:pPr marL="0" indent="0">
              <a:buNone/>
            </a:pPr>
            <a:r>
              <a:rPr lang="sv-SE" dirty="0" smtClean="0"/>
              <a:t>7 tecken på ohälsa</a:t>
            </a:r>
          </a:p>
          <a:p>
            <a:pPr marL="0" indent="0">
              <a:buNone/>
            </a:pPr>
            <a:r>
              <a:rPr lang="sv-SE" dirty="0" smtClean="0"/>
              <a:t>3 utvecklad ohälsa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863678" y="524741"/>
            <a:ext cx="7798000" cy="465534"/>
          </a:xfrm>
        </p:spPr>
        <p:txBody>
          <a:bodyPr/>
          <a:lstStyle/>
          <a:p>
            <a:r>
              <a:rPr lang="sv-SE" sz="3200" dirty="0"/>
              <a:t>Vad menas med generella insatser?</a:t>
            </a:r>
          </a:p>
        </p:txBody>
      </p:sp>
      <p:pic>
        <p:nvPicPr>
          <p:cNvPr id="2050" name="Picture 2" descr="C:\Users\lkjoahan\AppData\Local\Microsoft\Windows\Temporary Internet Files\Content.IE5\713YV2EF\4880114298_7f5c207516_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82" y="2490078"/>
            <a:ext cx="3026570" cy="226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k pil 6"/>
          <p:cNvCxnSpPr/>
          <p:nvPr/>
        </p:nvCxnSpPr>
        <p:spPr bwMode="auto">
          <a:xfrm>
            <a:off x="3591859" y="1616510"/>
            <a:ext cx="1397602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" name="Rak pil 9"/>
          <p:cNvCxnSpPr/>
          <p:nvPr/>
        </p:nvCxnSpPr>
        <p:spPr bwMode="auto">
          <a:xfrm flipV="1">
            <a:off x="2803490" y="1967960"/>
            <a:ext cx="2185971" cy="21119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" name="Rak pil 10"/>
          <p:cNvCxnSpPr/>
          <p:nvPr/>
        </p:nvCxnSpPr>
        <p:spPr bwMode="auto">
          <a:xfrm flipV="1">
            <a:off x="2802824" y="2250690"/>
            <a:ext cx="2186637" cy="12759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" name="textruta 8"/>
          <p:cNvSpPr txBox="1"/>
          <p:nvPr/>
        </p:nvSpPr>
        <p:spPr>
          <a:xfrm>
            <a:off x="5244790" y="2099221"/>
            <a:ext cx="99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40 % = 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5244790" y="1758246"/>
            <a:ext cx="111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25 % = 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5861051" y="1417271"/>
            <a:ext cx="162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=  9 elever</a:t>
            </a:r>
            <a:endParaRPr lang="sv-SE" dirty="0"/>
          </a:p>
        </p:txBody>
      </p:sp>
      <p:sp>
        <p:nvSpPr>
          <p:cNvPr id="6" name="Ellips 5"/>
          <p:cNvSpPr/>
          <p:nvPr/>
        </p:nvSpPr>
        <p:spPr bwMode="auto">
          <a:xfrm>
            <a:off x="5861051" y="1350405"/>
            <a:ext cx="1413216" cy="4242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863679" y="4760006"/>
            <a:ext cx="42633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Preventionsparadoxen: Ingvar Nilsson, Skandia</a:t>
            </a:r>
            <a:endParaRPr lang="sv-SE" sz="1100" dirty="0"/>
          </a:p>
        </p:txBody>
      </p:sp>
      <p:sp>
        <p:nvSpPr>
          <p:cNvPr id="12" name="Rektangel 11"/>
          <p:cNvSpPr/>
          <p:nvPr/>
        </p:nvSpPr>
        <p:spPr>
          <a:xfrm>
            <a:off x="5221608" y="140535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10 % </a:t>
            </a:r>
          </a:p>
        </p:txBody>
      </p:sp>
      <p:sp>
        <p:nvSpPr>
          <p:cNvPr id="15" name="Rektangel 14"/>
          <p:cNvSpPr/>
          <p:nvPr/>
        </p:nvSpPr>
        <p:spPr>
          <a:xfrm>
            <a:off x="6076503" y="2078783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1,2 elever</a:t>
            </a:r>
          </a:p>
        </p:txBody>
      </p:sp>
      <p:sp>
        <p:nvSpPr>
          <p:cNvPr id="16" name="Rektangel 15"/>
          <p:cNvSpPr/>
          <p:nvPr/>
        </p:nvSpPr>
        <p:spPr>
          <a:xfrm>
            <a:off x="6082047" y="172746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1,75 elever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4742582" y="2926952"/>
            <a:ext cx="3527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HUR? </a:t>
            </a:r>
            <a:r>
              <a:rPr lang="sv-SE" sz="1200" dirty="0" smtClean="0"/>
              <a:t>Generella insatser = insatserna vänder sig till hela befolkningen men är till omfattning och utformning särskilt anpassade för att utsatta grupper ska göra mer hälsosamma val! </a:t>
            </a:r>
          </a:p>
          <a:p>
            <a:endParaRPr lang="sv-SE" sz="1200" b="1" dirty="0" smtClean="0"/>
          </a:p>
          <a:p>
            <a:r>
              <a:rPr lang="sv-SE" sz="1200" b="1" dirty="0" smtClean="0"/>
              <a:t>VEM</a:t>
            </a:r>
            <a:r>
              <a:rPr lang="sv-SE" sz="1200" dirty="0" smtClean="0"/>
              <a:t>? Alla välfärdsaktörer har en viktig roll i ett effektivt och utjämnande hälsofrämjande arbete i Norrbotten – nästan oavsett vilken verksamhet som bedrivs. </a:t>
            </a:r>
            <a:endParaRPr lang="sv-SE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4580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6" grpId="0" animBg="1"/>
      <p:bldP spid="12" grpId="0"/>
      <p:bldP spid="15" grpId="0"/>
      <p:bldP spid="1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6643" y="577234"/>
            <a:ext cx="7277602" cy="1011503"/>
          </a:xfrm>
        </p:spPr>
        <p:txBody>
          <a:bodyPr/>
          <a:lstStyle/>
          <a:p>
            <a:pPr algn="l"/>
            <a:r>
              <a:rPr lang="sv-SE" dirty="0" smtClean="0"/>
              <a:t>Regionalt samordnat hälsofrämjande stöd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5371" r="3587" b="4564"/>
          <a:stretch/>
        </p:blipFill>
        <p:spPr>
          <a:xfrm>
            <a:off x="1119674" y="1606132"/>
            <a:ext cx="4186335" cy="30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25635" y="4070136"/>
            <a:ext cx="7179925" cy="1057883"/>
          </a:xfrm>
        </p:spPr>
        <p:txBody>
          <a:bodyPr/>
          <a:lstStyle/>
          <a:p>
            <a:pPr algn="l"/>
            <a:r>
              <a:rPr lang="sv-SE" sz="2000" dirty="0" smtClean="0">
                <a:solidFill>
                  <a:schemeClr val="tx1"/>
                </a:solidFill>
              </a:rPr>
              <a:t/>
            </a:r>
            <a:br>
              <a:rPr lang="sv-SE" sz="2000" dirty="0" smtClean="0">
                <a:solidFill>
                  <a:schemeClr val="tx1"/>
                </a:solidFill>
              </a:rPr>
            </a:br>
            <a:r>
              <a:rPr lang="sv-SE" sz="1400" b="0" dirty="0" smtClean="0">
                <a:solidFill>
                  <a:schemeClr val="tx1"/>
                </a:solidFill>
              </a:rPr>
              <a:t>Ett led i förverkligandet av Norrbottens folkhälsostrategi men också i arbetet med att motverka de negativa konsekvenser som följer i pandemins fotspår.</a:t>
            </a:r>
            <a:br>
              <a:rPr lang="sv-SE" sz="1400" b="0" dirty="0" smtClean="0">
                <a:solidFill>
                  <a:schemeClr val="tx1"/>
                </a:solidFill>
              </a:rPr>
            </a:br>
            <a:r>
              <a:rPr lang="sv-SE" sz="1400" b="0" dirty="0" smtClean="0">
                <a:solidFill>
                  <a:schemeClr val="tx1"/>
                </a:solidFill>
                <a:hlinkClick r:id="rId2"/>
              </a:rPr>
              <a:t>www.norrbotten.se/smorgasbord</a:t>
            </a:r>
            <a:r>
              <a:rPr lang="sv-SE" sz="2800" dirty="0" smtClean="0">
                <a:solidFill>
                  <a:schemeClr val="tx1"/>
                </a:solidFill>
              </a:rPr>
              <a:t/>
            </a:r>
            <a:br>
              <a:rPr lang="sv-SE" sz="2800" dirty="0" smtClean="0">
                <a:solidFill>
                  <a:schemeClr val="tx1"/>
                </a:solidFill>
              </a:rPr>
            </a:br>
            <a:endParaRPr lang="sv-SE" sz="1800" b="0" dirty="0">
              <a:solidFill>
                <a:schemeClr val="tx1"/>
              </a:solidFill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1325635" y="2085605"/>
            <a:ext cx="6841761" cy="1011503"/>
          </a:xfrm>
          <a:prstGeom prst="rect">
            <a:avLst/>
          </a:prstGeom>
        </p:spPr>
        <p:txBody>
          <a:bodyPr anchor="b"/>
          <a:lstStyle>
            <a:lvl1pPr algn="ctr" defTabSz="7620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pPr algn="l"/>
            <a:r>
              <a:rPr lang="sv-SE" dirty="0" smtClean="0">
                <a:hlinkClick r:id="rId2"/>
              </a:rPr>
              <a:t>www.norrbotten.se/smorgasbord</a:t>
            </a:r>
            <a:endParaRPr lang="sv-SE" dirty="0" smtClean="0"/>
          </a:p>
          <a:p>
            <a:pPr algn="l"/>
            <a:endParaRPr lang="sv-SE" sz="2000" b="0" dirty="0" smtClean="0"/>
          </a:p>
          <a:p>
            <a:pPr algn="l"/>
            <a:r>
              <a:rPr lang="sv-SE" sz="2000" b="0" dirty="0"/>
              <a:t/>
            </a:r>
            <a:br>
              <a:rPr lang="sv-SE" sz="2000" b="0" dirty="0"/>
            </a:br>
            <a:r>
              <a:rPr lang="sv-SE" sz="1400" dirty="0" smtClean="0"/>
              <a:t>SKOLA</a:t>
            </a:r>
            <a:r>
              <a:rPr lang="sv-SE" sz="1400" dirty="0"/>
              <a:t>: </a:t>
            </a:r>
            <a:endParaRPr lang="sv-SE" sz="1400" dirty="0" smtClean="0"/>
          </a:p>
          <a:p>
            <a:pPr marL="285750" indent="-285750" algn="l">
              <a:buFontTx/>
              <a:buChar char="-"/>
            </a:pPr>
            <a:r>
              <a:rPr lang="sv-SE" sz="1400" b="0" dirty="0" smtClean="0"/>
              <a:t>Pandemifrågor </a:t>
            </a:r>
            <a:r>
              <a:rPr lang="sv-SE" sz="1400" b="0" dirty="0"/>
              <a:t>i nästa års </a:t>
            </a:r>
            <a:r>
              <a:rPr lang="sv-SE" sz="1400" b="0" dirty="0" smtClean="0"/>
              <a:t>enkät</a:t>
            </a:r>
            <a:endParaRPr lang="sv-SE" sz="1400" b="0" dirty="0"/>
          </a:p>
          <a:p>
            <a:pPr marL="285750" indent="-285750" algn="l">
              <a:buFontTx/>
              <a:buChar char="-"/>
            </a:pPr>
            <a:r>
              <a:rPr lang="sv-SE" sz="1400" b="0" dirty="0" err="1" smtClean="0"/>
              <a:t>Skolkompassen</a:t>
            </a:r>
            <a:endParaRPr lang="sv-SE" sz="1400" b="0" dirty="0"/>
          </a:p>
          <a:p>
            <a:pPr marL="285750" indent="-285750" algn="l">
              <a:buFontTx/>
              <a:buChar char="-"/>
            </a:pPr>
            <a:r>
              <a:rPr lang="sv-SE" sz="1400" b="0" dirty="0" smtClean="0"/>
              <a:t>Samtalskort AST</a:t>
            </a:r>
          </a:p>
          <a:p>
            <a:pPr marL="285750" indent="-285750" algn="l">
              <a:buFontTx/>
              <a:buChar char="-"/>
            </a:pPr>
            <a:r>
              <a:rPr lang="sv-SE" sz="1400" b="0" dirty="0" smtClean="0"/>
              <a:t>Utbildning samtalsledare </a:t>
            </a:r>
            <a:br>
              <a:rPr lang="sv-SE" sz="1400" b="0" dirty="0" smtClean="0"/>
            </a:br>
            <a:r>
              <a:rPr lang="sv-SE" sz="1400" b="0" dirty="0" smtClean="0"/>
              <a:t>existentiell hälsa</a:t>
            </a:r>
            <a:endParaRPr lang="sv-SE" sz="1800" b="0" dirty="0"/>
          </a:p>
          <a:p>
            <a:endParaRPr lang="sv-SE" sz="2400" i="1" kern="0" dirty="0"/>
          </a:p>
        </p:txBody>
      </p:sp>
      <p:sp>
        <p:nvSpPr>
          <p:cNvPr id="3" name="textruta 2"/>
          <p:cNvSpPr txBox="1"/>
          <p:nvPr/>
        </p:nvSpPr>
        <p:spPr>
          <a:xfrm>
            <a:off x="1325635" y="2986267"/>
            <a:ext cx="3726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HÄLSA på ditt bibliotek</a:t>
            </a:r>
          </a:p>
          <a:p>
            <a:r>
              <a:rPr lang="sv-SE" dirty="0" smtClean="0"/>
              <a:t>HÄLSA på Svenska kyrkan</a:t>
            </a:r>
          </a:p>
          <a:p>
            <a:r>
              <a:rPr lang="sv-SE" dirty="0" smtClean="0"/>
              <a:t>HÄLSA på ditt bildningsförbund?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5040793" y="1352886"/>
            <a:ext cx="34647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</a:pPr>
            <a:r>
              <a:rPr lang="sv-SE" sz="1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Vård och omsorg, Hälso- och sjukvård:</a:t>
            </a:r>
          </a:p>
          <a:p>
            <a:pPr marL="285750" indent="-285750" defTabSz="7620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sz="1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Utbildning </a:t>
            </a:r>
            <a:r>
              <a:rPr lang="sv-SE" sz="1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av samtalsledare existentiell </a:t>
            </a:r>
            <a:r>
              <a:rPr lang="sv-SE" sz="1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hälsa</a:t>
            </a:r>
            <a:endParaRPr lang="sv-SE" sz="1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marL="285750" indent="-285750" defTabSz="7620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sz="1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Livsberättargrupper, utbildning till samtalsledare (Aug)</a:t>
            </a:r>
          </a:p>
          <a:p>
            <a:pPr marL="285750" indent="-285750" defTabSz="7620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sz="1400" strike="sngStrike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MHFA </a:t>
            </a:r>
            <a:r>
              <a:rPr lang="sv-SE" sz="1400" strike="sngStrike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Vuxna (maj/juni)</a:t>
            </a:r>
          </a:p>
          <a:p>
            <a:pPr marL="285750" indent="-285750" defTabSz="7620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sz="1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Personlig </a:t>
            </a:r>
            <a:r>
              <a:rPr lang="sv-SE" sz="1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handledning av bibliotek för att motverka digitalt utanförskap</a:t>
            </a:r>
          </a:p>
        </p:txBody>
      </p:sp>
    </p:spTree>
    <p:extLst>
      <p:ext uri="{BB962C8B-B14F-4D97-AF65-F5344CB8AC3E}">
        <p14:creationId xmlns:p14="http://schemas.microsoft.com/office/powerpoint/2010/main" val="21646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oHM Sve 2018">
  <a:themeElements>
    <a:clrScheme name="FoHM 2018">
      <a:dk1>
        <a:sysClr val="windowText" lastClr="000000"/>
      </a:dk1>
      <a:lt1>
        <a:sysClr val="window" lastClr="FFFFFF"/>
      </a:lt1>
      <a:dk2>
        <a:srgbClr val="A2A2A2"/>
      </a:dk2>
      <a:lt2>
        <a:srgbClr val="D8D8D8"/>
      </a:lt2>
      <a:accent1>
        <a:srgbClr val="E30613"/>
      </a:accent1>
      <a:accent2>
        <a:srgbClr val="951B81"/>
      </a:accent2>
      <a:accent3>
        <a:srgbClr val="009FE3"/>
      </a:accent3>
      <a:accent4>
        <a:srgbClr val="E6007E"/>
      </a:accent4>
      <a:accent5>
        <a:srgbClr val="95C11F"/>
      </a:accent5>
      <a:accent6>
        <a:srgbClr val="FF6600"/>
      </a:accent6>
      <a:hlink>
        <a:srgbClr val="005C9A"/>
      </a:hlink>
      <a:folHlink>
        <a:srgbClr val="005C9A"/>
      </a:folHlink>
    </a:clrScheme>
    <a:fontScheme name="FoHM 2018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ekor 1 100%">
      <a:srgbClr val="E30613"/>
    </a:custClr>
    <a:custClr name="Dekor 1 60%">
      <a:srgbClr val="EE6A71"/>
    </a:custClr>
    <a:custClr name="Dekor 1 30%">
      <a:srgbClr val="F7B4B8"/>
    </a:custClr>
    <a:custClr name="Dekor 2 100%">
      <a:srgbClr val="951B81"/>
    </a:custClr>
    <a:custClr name="Dekor 2 60%">
      <a:srgbClr val="BF76B3"/>
    </a:custClr>
    <a:custClr name="Dekor 2 30%">
      <a:srgbClr val="DFBAD9"/>
    </a:custClr>
    <a:custClr name="Dekor 3 100%">
      <a:srgbClr val="009FE3"/>
    </a:custClr>
    <a:custClr name="Dekor 3 60%">
      <a:srgbClr val="66C5EE"/>
    </a:custClr>
    <a:custClr name="Dekor 3 30%">
      <a:srgbClr val="B2E2F7"/>
    </a:custClr>
    <a:custClr name="Dekor 4 100%">
      <a:srgbClr val="E6007E"/>
    </a:custClr>
    <a:custClr name="Dekor 4 60%">
      <a:srgbClr val="F066B2"/>
    </a:custClr>
    <a:custClr name="Dekor 4 30%">
      <a:srgbClr val="F7B2D8"/>
    </a:custClr>
    <a:custClr name="Dekor 5 100%">
      <a:srgbClr val="95C11F"/>
    </a:custClr>
    <a:custClr name="Dekor 5 60%">
      <a:srgbClr val="BFDA79"/>
    </a:custClr>
    <a:custClr name="Dekor 5 30%">
      <a:srgbClr val="DFECBB"/>
    </a:custClr>
    <a:custClr name="Orange 100%">
      <a:srgbClr val="FF6600"/>
    </a:custClr>
    <a:custClr name="Orange 60%">
      <a:srgbClr val="FFA466"/>
    </a:custClr>
    <a:custClr name="Orange 30%">
      <a:srgbClr val="FFD1B2"/>
    </a:custClr>
    <a:custClr name="Grön">
      <a:srgbClr val="009284"/>
    </a:custClr>
    <a:custClr name="Blå">
      <a:srgbClr val="0065AC"/>
    </a:custClr>
    <a:custClr name="Gul">
      <a:srgbClr val="F1C300"/>
    </a:custClr>
  </a:custClrLst>
  <a:extLst>
    <a:ext uri="{05A4C25C-085E-4340-85A3-A5531E510DB2}">
      <thm15:themeFamily xmlns:thm15="http://schemas.microsoft.com/office/thememl/2012/main" name="Blank.potx" id="{948AC633-5958-4BF2-B08E-8C16D3FAE157}" vid="{B4753ACA-4B81-4F75-9801-C277E6E8B863}"/>
    </a:ext>
  </a:extLst>
</a:theme>
</file>

<file path=ppt/theme/theme3.xml><?xml version="1.0" encoding="utf-8"?>
<a:theme xmlns:a="http://schemas.openxmlformats.org/drawingml/2006/main" name="1_FoHM Sve 2018">
  <a:themeElements>
    <a:clrScheme name="FoHM 2018">
      <a:dk1>
        <a:sysClr val="windowText" lastClr="000000"/>
      </a:dk1>
      <a:lt1>
        <a:sysClr val="window" lastClr="FFFFFF"/>
      </a:lt1>
      <a:dk2>
        <a:srgbClr val="A2A2A2"/>
      </a:dk2>
      <a:lt2>
        <a:srgbClr val="D8D8D8"/>
      </a:lt2>
      <a:accent1>
        <a:srgbClr val="E30613"/>
      </a:accent1>
      <a:accent2>
        <a:srgbClr val="951B81"/>
      </a:accent2>
      <a:accent3>
        <a:srgbClr val="009FE3"/>
      </a:accent3>
      <a:accent4>
        <a:srgbClr val="E6007E"/>
      </a:accent4>
      <a:accent5>
        <a:srgbClr val="95C11F"/>
      </a:accent5>
      <a:accent6>
        <a:srgbClr val="FF6600"/>
      </a:accent6>
      <a:hlink>
        <a:srgbClr val="005C9A"/>
      </a:hlink>
      <a:folHlink>
        <a:srgbClr val="005C9A"/>
      </a:folHlink>
    </a:clrScheme>
    <a:fontScheme name="FoHM 2018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ekor 1 100%">
      <a:srgbClr val="E30613"/>
    </a:custClr>
    <a:custClr name="Dekor 1 60%">
      <a:srgbClr val="EE6A71"/>
    </a:custClr>
    <a:custClr name="Dekor 1 30%">
      <a:srgbClr val="F7B4B8"/>
    </a:custClr>
    <a:custClr name="Dekor 2 100%">
      <a:srgbClr val="951B81"/>
    </a:custClr>
    <a:custClr name="Dekor 2 60%">
      <a:srgbClr val="BF76B3"/>
    </a:custClr>
    <a:custClr name="Dekor 2 30%">
      <a:srgbClr val="DFBAD9"/>
    </a:custClr>
    <a:custClr name="Dekor 3 100%">
      <a:srgbClr val="009FE3"/>
    </a:custClr>
    <a:custClr name="Dekor 3 60%">
      <a:srgbClr val="66C5EE"/>
    </a:custClr>
    <a:custClr name="Dekor 3 30%">
      <a:srgbClr val="B2E2F7"/>
    </a:custClr>
    <a:custClr name="Dekor 4 100%">
      <a:srgbClr val="E6007E"/>
    </a:custClr>
    <a:custClr name="Dekor 4 60%">
      <a:srgbClr val="F066B2"/>
    </a:custClr>
    <a:custClr name="Dekor 4 30%">
      <a:srgbClr val="F7B2D8"/>
    </a:custClr>
    <a:custClr name="Dekor 5 100%">
      <a:srgbClr val="95C11F"/>
    </a:custClr>
    <a:custClr name="Dekor 5 60%">
      <a:srgbClr val="BFDA79"/>
    </a:custClr>
    <a:custClr name="Dekor 5 30%">
      <a:srgbClr val="DFECBB"/>
    </a:custClr>
    <a:custClr name="Orange 100%">
      <a:srgbClr val="FF6600"/>
    </a:custClr>
    <a:custClr name="Orange 60%">
      <a:srgbClr val="FFA466"/>
    </a:custClr>
    <a:custClr name="Orange 30%">
      <a:srgbClr val="FFD1B2"/>
    </a:custClr>
    <a:custClr name="Grön">
      <a:srgbClr val="009284"/>
    </a:custClr>
    <a:custClr name="Blå">
      <a:srgbClr val="0065AC"/>
    </a:custClr>
    <a:custClr name="Gul">
      <a:srgbClr val="F1C300"/>
    </a:custClr>
  </a:custClrLst>
  <a:extLst>
    <a:ext uri="{05A4C25C-085E-4340-85A3-A5531E510DB2}">
      <thm15:themeFamily xmlns:thm15="http://schemas.microsoft.com/office/thememl/2012/main" name="Blank.potx" id="{948AC633-5958-4BF2-B08E-8C16D3FAE157}" vid="{B4753ACA-4B81-4F75-9801-C277E6E8B863}"/>
    </a:ext>
  </a:extLst>
</a:theme>
</file>

<file path=ppt/theme/theme4.xml><?xml version="1.0" encoding="utf-8"?>
<a:theme xmlns:a="http://schemas.openxmlformats.org/drawingml/2006/main" name="3_FoHM Sve 2018">
  <a:themeElements>
    <a:clrScheme name="FoHM 2018">
      <a:dk1>
        <a:sysClr val="windowText" lastClr="000000"/>
      </a:dk1>
      <a:lt1>
        <a:sysClr val="window" lastClr="FFFFFF"/>
      </a:lt1>
      <a:dk2>
        <a:srgbClr val="A2A2A2"/>
      </a:dk2>
      <a:lt2>
        <a:srgbClr val="D8D8D8"/>
      </a:lt2>
      <a:accent1>
        <a:srgbClr val="E30613"/>
      </a:accent1>
      <a:accent2>
        <a:srgbClr val="951B81"/>
      </a:accent2>
      <a:accent3>
        <a:srgbClr val="009FE3"/>
      </a:accent3>
      <a:accent4>
        <a:srgbClr val="E6007E"/>
      </a:accent4>
      <a:accent5>
        <a:srgbClr val="95C11F"/>
      </a:accent5>
      <a:accent6>
        <a:srgbClr val="FF6600"/>
      </a:accent6>
      <a:hlink>
        <a:srgbClr val="005C9A"/>
      </a:hlink>
      <a:folHlink>
        <a:srgbClr val="005C9A"/>
      </a:folHlink>
    </a:clrScheme>
    <a:fontScheme name="FoHM 2018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0" rIns="0" bIns="0" rtlCol="0">
        <a:noAutofit/>
      </a:bodyPr>
      <a:lstStyle>
        <a:defPPr marL="270000" indent="-270000">
          <a:lnSpc>
            <a:spcPts val="2500"/>
          </a:lnSpc>
          <a:spcBef>
            <a:spcPts val="1200"/>
          </a:spcBef>
          <a:spcAft>
            <a:spcPts val="300"/>
          </a:spcAft>
          <a:buFont typeface="Arial" panose="020B0604020202020204" pitchFamily="34" charset="0"/>
          <a:buChar char="•"/>
          <a:defRPr sz="2000" dirty="0" smtClean="0"/>
        </a:defPPr>
      </a:lstStyle>
    </a:txDef>
  </a:objectDefaults>
  <a:extraClrSchemeLst/>
  <a:custClrLst>
    <a:custClr name="Dekor 1 100%">
      <a:srgbClr val="E30613"/>
    </a:custClr>
    <a:custClr name="Dekor 1 60%">
      <a:srgbClr val="EE6A71"/>
    </a:custClr>
    <a:custClr name="Dekor 1 30%">
      <a:srgbClr val="F7B4B8"/>
    </a:custClr>
    <a:custClr name="Dekor 2 100%">
      <a:srgbClr val="951B81"/>
    </a:custClr>
    <a:custClr name="Dekor 2 60%">
      <a:srgbClr val="BF76B3"/>
    </a:custClr>
    <a:custClr name="Dekor 2 30%">
      <a:srgbClr val="DFBAD9"/>
    </a:custClr>
    <a:custClr name="Dekor 3 100%">
      <a:srgbClr val="009FE3"/>
    </a:custClr>
    <a:custClr name="Dekor 3 60%">
      <a:srgbClr val="66C5EE"/>
    </a:custClr>
    <a:custClr name="Dekor 3 30%">
      <a:srgbClr val="B2E2F7"/>
    </a:custClr>
    <a:custClr name="Dekor 4 100%">
      <a:srgbClr val="E6007E"/>
    </a:custClr>
    <a:custClr name="Dekor 4 60%">
      <a:srgbClr val="F066B2"/>
    </a:custClr>
    <a:custClr name="Dekor 4 30%">
      <a:srgbClr val="F7B2D8"/>
    </a:custClr>
    <a:custClr name="Dekor 5 100%">
      <a:srgbClr val="95C11F"/>
    </a:custClr>
    <a:custClr name="Dekor 5 60%">
      <a:srgbClr val="BFDA79"/>
    </a:custClr>
    <a:custClr name="Dekor 5 30%">
      <a:srgbClr val="DFECBB"/>
    </a:custClr>
    <a:custClr name="Orange 100%">
      <a:srgbClr val="FF6600"/>
    </a:custClr>
    <a:custClr name="Orange 60%">
      <a:srgbClr val="FFA466"/>
    </a:custClr>
    <a:custClr name="Orange 30%">
      <a:srgbClr val="FFD1B2"/>
    </a:custClr>
    <a:custClr name="Grön">
      <a:srgbClr val="009284"/>
    </a:custClr>
    <a:custClr name="Blå">
      <a:srgbClr val="0065AC"/>
    </a:custClr>
    <a:custClr name="Gul">
      <a:srgbClr val="F1C300"/>
    </a:custClr>
  </a:custClrLst>
  <a:extLst>
    <a:ext uri="{05A4C25C-085E-4340-85A3-A5531E510DB2}">
      <thm15:themeFamily xmlns:thm15="http://schemas.microsoft.com/office/thememl/2012/main" name="PPT.potx" id="{B40F60F1-9BEB-4F8B-ACE1-74D690B3CA59}" vid="{4A9CEAD7-1377-4E7E-B3AD-09B5D9BDC774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Norrbotten_vit</Template>
  <TotalTime>2103</TotalTime>
  <Words>400</Words>
  <Application>Microsoft Office PowerPoint</Application>
  <PresentationFormat>Bildspel på skärmen (16:9)</PresentationFormat>
  <Paragraphs>96</Paragraphs>
  <Slides>11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Region Norrbotten_vit</vt:lpstr>
      <vt:lpstr>FoHM Sve 2018</vt:lpstr>
      <vt:lpstr>1_FoHM Sve 2018</vt:lpstr>
      <vt:lpstr>3_FoHM Sve 2018</vt:lpstr>
      <vt:lpstr>POLSAM 28 maj</vt:lpstr>
      <vt:lpstr>Samlad bedömning</vt:lpstr>
      <vt:lpstr>Internationell forskning</vt:lpstr>
      <vt:lpstr>Folkhälsopolitikens målområden </vt:lpstr>
      <vt:lpstr>Andelen förstföderskor som deltar i föräldrastödsgrupp</vt:lpstr>
      <vt:lpstr>WHO/Folkhälsomyndigheten</vt:lpstr>
      <vt:lpstr>Vad menas med generella insatser?</vt:lpstr>
      <vt:lpstr>Regionalt samordnat hälsofrämjande stöd</vt:lpstr>
      <vt:lpstr> Ett led i förverkligandet av Norrbottens folkhälsostrategi men också i arbetet med att motverka de negativa konsekvenser som följer i pandemins fotspår. www.norrbotten.se/smorgasbord </vt:lpstr>
      <vt:lpstr> Ett led i förverkligandet av Norrbottens folkhälsostrategi men också i arbetet med att motverka de negativa konsekvenser som följer i pandemins fotspår. www.norrbotten.se/smorgasbord </vt:lpstr>
      <vt:lpstr>Tack för mig!</vt:lpstr>
    </vt:vector>
  </TitlesOfParts>
  <Company>Region Norrbotten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Förslag på pandemifrågor</dc:title>
  <dc:creator>Joanna Hansson</dc:creator>
  <cp:lastModifiedBy>Kristina Yacoub Larsson</cp:lastModifiedBy>
  <cp:revision>115</cp:revision>
  <cp:lastPrinted>2021-05-26T11:51:20Z</cp:lastPrinted>
  <dcterms:created xsi:type="dcterms:W3CDTF">2021-04-29T11:36:43Z</dcterms:created>
  <dcterms:modified xsi:type="dcterms:W3CDTF">2021-05-28T11:25:00Z</dcterms:modified>
</cp:coreProperties>
</file>