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1" r:id="rId2"/>
    <p:sldId id="257" r:id="rId3"/>
    <p:sldId id="267" r:id="rId4"/>
    <p:sldId id="279" r:id="rId5"/>
    <p:sldId id="268" r:id="rId6"/>
    <p:sldId id="283"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16" autoAdjust="0"/>
  </p:normalViewPr>
  <p:slideViewPr>
    <p:cSldViewPr>
      <p:cViewPr varScale="1">
        <p:scale>
          <a:sx n="96" d="100"/>
          <a:sy n="96" d="100"/>
        </p:scale>
        <p:origin x="204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AF425-47BB-4CB1-B86D-F6801B93117B}" type="datetimeFigureOut">
              <a:rPr lang="sv-SE" smtClean="0"/>
              <a:t>2019-12-18</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586981-2F2A-41B4-8335-2ACC026598FD}" type="slidenum">
              <a:rPr lang="sv-SE" smtClean="0"/>
              <a:t>‹#›</a:t>
            </a:fld>
            <a:endParaRPr lang="sv-SE"/>
          </a:p>
        </p:txBody>
      </p:sp>
    </p:spTree>
    <p:extLst>
      <p:ext uri="{BB962C8B-B14F-4D97-AF65-F5344CB8AC3E}">
        <p14:creationId xmlns:p14="http://schemas.microsoft.com/office/powerpoint/2010/main" val="119847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64505360-5930-4636-8283-A396DE38564A}" type="slidenum">
              <a:rPr lang="sv-SE" smtClean="0"/>
              <a:t>1</a:t>
            </a:fld>
            <a:endParaRPr lang="sv-SE"/>
          </a:p>
        </p:txBody>
      </p:sp>
    </p:spTree>
    <p:extLst>
      <p:ext uri="{BB962C8B-B14F-4D97-AF65-F5344CB8AC3E}">
        <p14:creationId xmlns:p14="http://schemas.microsoft.com/office/powerpoint/2010/main" val="64114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Rikssnittet </a:t>
            </a:r>
            <a:r>
              <a:rPr lang="sv-SE" smtClean="0"/>
              <a:t>är</a:t>
            </a:r>
            <a:r>
              <a:rPr lang="sv-SE" baseline="0" smtClean="0"/>
              <a:t> drygt 73</a:t>
            </a:r>
            <a:endParaRPr lang="sv-SE" dirty="0"/>
          </a:p>
        </p:txBody>
      </p:sp>
      <p:sp>
        <p:nvSpPr>
          <p:cNvPr id="4" name="Platshållare för bildnummer 3"/>
          <p:cNvSpPr>
            <a:spLocks noGrp="1"/>
          </p:cNvSpPr>
          <p:nvPr>
            <p:ph type="sldNum" sz="quarter" idx="10"/>
          </p:nvPr>
        </p:nvSpPr>
        <p:spPr/>
        <p:txBody>
          <a:bodyPr/>
          <a:lstStyle/>
          <a:p>
            <a:fld id="{13586981-2F2A-41B4-8335-2ACC026598FD}" type="slidenum">
              <a:rPr lang="sv-SE" smtClean="0"/>
              <a:t>2</a:t>
            </a:fld>
            <a:endParaRPr lang="sv-SE"/>
          </a:p>
        </p:txBody>
      </p:sp>
    </p:spTree>
    <p:extLst>
      <p:ext uri="{BB962C8B-B14F-4D97-AF65-F5344CB8AC3E}">
        <p14:creationId xmlns:p14="http://schemas.microsoft.com/office/powerpoint/2010/main" val="3459388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64505360-5930-4636-8283-A396DE38564A}" type="slidenum">
              <a:rPr lang="sv-SE" smtClean="0"/>
              <a:t>3</a:t>
            </a:fld>
            <a:endParaRPr lang="sv-SE"/>
          </a:p>
        </p:txBody>
      </p:sp>
    </p:spTree>
    <p:extLst>
      <p:ext uri="{BB962C8B-B14F-4D97-AF65-F5344CB8AC3E}">
        <p14:creationId xmlns:p14="http://schemas.microsoft.com/office/powerpoint/2010/main" val="3842505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Lärande, införandestöd och följeutvärdering </a:t>
            </a:r>
            <a:endParaRPr lang="sv-SE" dirty="0" smtClean="0"/>
          </a:p>
          <a:p>
            <a:r>
              <a:rPr lang="sv-SE" dirty="0" smtClean="0"/>
              <a:t>Processen förutsätter ett kontinuerligt lärande och </a:t>
            </a:r>
            <a:r>
              <a:rPr lang="sv-SE" dirty="0" err="1" smtClean="0"/>
              <a:t>agilt</a:t>
            </a:r>
            <a:r>
              <a:rPr lang="sv-SE" dirty="0" smtClean="0"/>
              <a:t> arbetssätt. Det vill säga för att få maximal effekt av de nya arbetssätten måste varje länsdel med respektive kommuner våga prova, och löpande utvärdera vad som passar bäst. Den här typen av utvecklingsarbete </a:t>
            </a:r>
          </a:p>
          <a:p>
            <a:endParaRPr lang="sv-SE" dirty="0" smtClean="0"/>
          </a:p>
          <a:p>
            <a:r>
              <a:rPr lang="sv-SE" dirty="0" smtClean="0"/>
              <a:t>Exempelvis i VGR såg de att de allra största effekterna kom då de jobba</a:t>
            </a:r>
            <a:r>
              <a:rPr lang="sv-SE" baseline="0" dirty="0" smtClean="0"/>
              <a:t> </a:t>
            </a:r>
            <a:r>
              <a:rPr lang="sv-SE" dirty="0" smtClean="0"/>
              <a:t>de </a:t>
            </a:r>
            <a:r>
              <a:rPr lang="sv-SE" dirty="0" err="1" smtClean="0"/>
              <a:t>agilt</a:t>
            </a:r>
            <a:r>
              <a:rPr lang="sv-SE" dirty="0" smtClean="0"/>
              <a:t>,</a:t>
            </a:r>
            <a:r>
              <a:rPr lang="sv-SE" baseline="0" dirty="0" smtClean="0"/>
              <a:t> med lärande arbetssätt. </a:t>
            </a:r>
            <a:endParaRPr lang="sv-SE" dirty="0"/>
          </a:p>
        </p:txBody>
      </p:sp>
      <p:sp>
        <p:nvSpPr>
          <p:cNvPr id="4" name="Platshållare för bildnummer 3"/>
          <p:cNvSpPr>
            <a:spLocks noGrp="1"/>
          </p:cNvSpPr>
          <p:nvPr>
            <p:ph type="sldNum" sz="quarter" idx="10"/>
          </p:nvPr>
        </p:nvSpPr>
        <p:spPr/>
        <p:txBody>
          <a:bodyPr/>
          <a:lstStyle/>
          <a:p>
            <a:fld id="{13586981-2F2A-41B4-8335-2ACC026598FD}" type="slidenum">
              <a:rPr lang="sv-SE" smtClean="0"/>
              <a:t>4</a:t>
            </a:fld>
            <a:endParaRPr lang="sv-SE"/>
          </a:p>
        </p:txBody>
      </p:sp>
    </p:spTree>
    <p:extLst>
      <p:ext uri="{BB962C8B-B14F-4D97-AF65-F5344CB8AC3E}">
        <p14:creationId xmlns:p14="http://schemas.microsoft.com/office/powerpoint/2010/main" val="2914559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3586981-2F2A-41B4-8335-2ACC026598FD}" type="slidenum">
              <a:rPr lang="sv-SE" smtClean="0"/>
              <a:t>5</a:t>
            </a:fld>
            <a:endParaRPr lang="sv-SE"/>
          </a:p>
        </p:txBody>
      </p:sp>
    </p:spTree>
    <p:extLst>
      <p:ext uri="{BB962C8B-B14F-4D97-AF65-F5344CB8AC3E}">
        <p14:creationId xmlns:p14="http://schemas.microsoft.com/office/powerpoint/2010/main" val="2125244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3586981-2F2A-41B4-8335-2ACC026598FD}" type="slidenum">
              <a:rPr lang="sv-SE" smtClean="0"/>
              <a:t>6</a:t>
            </a:fld>
            <a:endParaRPr lang="sv-SE"/>
          </a:p>
        </p:txBody>
      </p:sp>
    </p:spTree>
    <p:extLst>
      <p:ext uri="{BB962C8B-B14F-4D97-AF65-F5344CB8AC3E}">
        <p14:creationId xmlns:p14="http://schemas.microsoft.com/office/powerpoint/2010/main" val="2957873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1E6896E9-FC9C-4617-B5A1-ECCB7C882B0D}" type="datetimeFigureOut">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3725012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E6896E9-FC9C-4617-B5A1-ECCB7C882B0D}" type="datetimeFigureOut">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43989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E6896E9-FC9C-4617-B5A1-ECCB7C882B0D}" type="datetimeFigureOut">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219554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E6896E9-FC9C-4617-B5A1-ECCB7C882B0D}" type="datetimeFigureOut">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63049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1E6896E9-FC9C-4617-B5A1-ECCB7C882B0D}" type="datetimeFigureOut">
              <a:rPr lang="sv-SE" smtClean="0"/>
              <a:t>2019-12-18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147227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1E6896E9-FC9C-4617-B5A1-ECCB7C882B0D}" type="datetimeFigureOut">
              <a:rPr lang="sv-SE" smtClean="0"/>
              <a:t>2019-12-18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395824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1E6896E9-FC9C-4617-B5A1-ECCB7C882B0D}" type="datetimeFigureOut">
              <a:rPr lang="sv-SE" smtClean="0"/>
              <a:t>2019-12-18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863996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1E6896E9-FC9C-4617-B5A1-ECCB7C882B0D}" type="datetimeFigureOut">
              <a:rPr lang="sv-SE" smtClean="0"/>
              <a:t>2019-12-18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370346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E6896E9-FC9C-4617-B5A1-ECCB7C882B0D}" type="datetimeFigureOut">
              <a:rPr lang="sv-SE" smtClean="0"/>
              <a:t>2019-12-18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240331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1E6896E9-FC9C-4617-B5A1-ECCB7C882B0D}" type="datetimeFigureOut">
              <a:rPr lang="sv-SE" smtClean="0"/>
              <a:t>2019-12-18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206767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1E6896E9-FC9C-4617-B5A1-ECCB7C882B0D}" type="datetimeFigureOut">
              <a:rPr lang="sv-SE" smtClean="0"/>
              <a:t>2019-12-18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57FF343-0776-49CC-9653-856EC853FF15}" type="slidenum">
              <a:rPr lang="sv-SE" smtClean="0"/>
              <a:t>‹#›</a:t>
            </a:fld>
            <a:endParaRPr lang="sv-SE"/>
          </a:p>
        </p:txBody>
      </p:sp>
    </p:spTree>
    <p:extLst>
      <p:ext uri="{BB962C8B-B14F-4D97-AF65-F5344CB8AC3E}">
        <p14:creationId xmlns:p14="http://schemas.microsoft.com/office/powerpoint/2010/main" val="9272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896E9-FC9C-4617-B5A1-ECCB7C882B0D}" type="datetimeFigureOut">
              <a:rPr lang="sv-SE" smtClean="0"/>
              <a:t>2019-12-18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FF343-0776-49CC-9653-856EC853FF15}" type="slidenum">
              <a:rPr lang="sv-SE" smtClean="0"/>
              <a:t>‹#›</a:t>
            </a:fld>
            <a:endParaRPr lang="sv-SE"/>
          </a:p>
        </p:txBody>
      </p:sp>
    </p:spTree>
    <p:extLst>
      <p:ext uri="{BB962C8B-B14F-4D97-AF65-F5344CB8AC3E}">
        <p14:creationId xmlns:p14="http://schemas.microsoft.com/office/powerpoint/2010/main" val="3531781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PNG"/><Relationship Id="rId5" Type="http://schemas.microsoft.com/office/2007/relationships/hdphoto" Target="../media/hdphoto2.wdp"/><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microsoft.com/office/2007/relationships/hdphoto" Target="../media/hdphoto3.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968" y="-1035496"/>
            <a:ext cx="6858000" cy="6858000"/>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5696" y="5537182"/>
            <a:ext cx="2954288" cy="1188507"/>
          </a:xfrm>
          <a:prstGeom prst="rect">
            <a:avLst/>
          </a:prstGeom>
        </p:spPr>
      </p:pic>
      <p:pic>
        <p:nvPicPr>
          <p:cNvPr id="7" name="Bildobjekt 6"/>
          <p:cNvPicPr>
            <a:picLocks noChangeAspect="1"/>
          </p:cNvPicPr>
          <p:nvPr/>
        </p:nvPicPr>
        <p:blipFill>
          <a:blip r:embed="rId5">
            <a:extLst>
              <a:ext uri="{BEBA8EAE-BF5A-486C-A8C5-ECC9F3942E4B}">
                <a14:imgProps xmlns:a14="http://schemas.microsoft.com/office/drawing/2010/main">
                  <a14:imgLayer r:embed="rId6">
                    <a14:imgEffect>
                      <a14:sharpenSoften amount="31000"/>
                    </a14:imgEffect>
                  </a14:imgLayer>
                </a14:imgProps>
              </a:ext>
              <a:ext uri="{28A0092B-C50C-407E-A947-70E740481C1C}">
                <a14:useLocalDpi xmlns:a14="http://schemas.microsoft.com/office/drawing/2010/main" val="0"/>
              </a:ext>
            </a:extLst>
          </a:blip>
          <a:stretch>
            <a:fillRect/>
          </a:stretch>
        </p:blipFill>
        <p:spPr>
          <a:xfrm>
            <a:off x="4261942" y="5739185"/>
            <a:ext cx="3816424" cy="916690"/>
          </a:xfrm>
          <a:prstGeom prst="rect">
            <a:avLst/>
          </a:prstGeom>
        </p:spPr>
      </p:pic>
      <p:sp>
        <p:nvSpPr>
          <p:cNvPr id="4" name="textruta 3"/>
          <p:cNvSpPr txBox="1"/>
          <p:nvPr/>
        </p:nvSpPr>
        <p:spPr>
          <a:xfrm>
            <a:off x="1968792" y="908720"/>
            <a:ext cx="5313827" cy="769441"/>
          </a:xfrm>
          <a:prstGeom prst="rect">
            <a:avLst/>
          </a:prstGeom>
          <a:noFill/>
        </p:spPr>
        <p:txBody>
          <a:bodyPr wrap="none" rtlCol="0">
            <a:spAutoFit/>
          </a:bodyPr>
          <a:lstStyle/>
          <a:p>
            <a:r>
              <a:rPr lang="sv-SE" sz="4400" b="1" dirty="0" smtClean="0"/>
              <a:t>Nära vård och omsorg</a:t>
            </a:r>
            <a:endParaRPr lang="sv-SE" sz="4400" b="1" dirty="0"/>
          </a:p>
        </p:txBody>
      </p:sp>
    </p:spTree>
    <p:extLst>
      <p:ext uri="{BB962C8B-B14F-4D97-AF65-F5344CB8AC3E}">
        <p14:creationId xmlns:p14="http://schemas.microsoft.com/office/powerpoint/2010/main" val="4227429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 xmlns:a16="http://schemas.microsoft.com/office/drawing/2014/main" id="{BD5D1F38-5A91-40F2-8E4A-8A732D01B955}"/>
              </a:ext>
            </a:extLst>
          </p:cNvPr>
          <p:cNvSpPr txBox="1"/>
          <p:nvPr/>
        </p:nvSpPr>
        <p:spPr>
          <a:xfrm>
            <a:off x="7768296" y="5739194"/>
            <a:ext cx="1219693" cy="307777"/>
          </a:xfrm>
          <a:prstGeom prst="rect">
            <a:avLst/>
          </a:prstGeom>
          <a:noFill/>
        </p:spPr>
        <p:txBody>
          <a:bodyPr wrap="none" rtlCol="0">
            <a:spAutoFit/>
          </a:bodyPr>
          <a:lstStyle/>
          <a:p>
            <a:r>
              <a:rPr lang="sv-SE" sz="1400" i="1" dirty="0"/>
              <a:t>Källa: BMJ, UK</a:t>
            </a:r>
          </a:p>
        </p:txBody>
      </p:sp>
      <p:pic>
        <p:nvPicPr>
          <p:cNvPr id="8" name="Bildobjekt 7">
            <a:extLst>
              <a:ext uri="{FF2B5EF4-FFF2-40B4-BE49-F238E27FC236}">
                <a16:creationId xmlns="" xmlns:a16="http://schemas.microsoft.com/office/drawing/2014/main" id="{869A2E3F-0CA3-44C8-AF27-5231D0BEAE45}"/>
              </a:ext>
            </a:extLst>
          </p:cNvPr>
          <p:cNvPicPr>
            <a:picLocks noChangeAspect="1"/>
          </p:cNvPicPr>
          <p:nvPr/>
        </p:nvPicPr>
        <p:blipFill>
          <a:blip r:embed="rId3"/>
          <a:stretch>
            <a:fillRect/>
          </a:stretch>
        </p:blipFill>
        <p:spPr>
          <a:xfrm>
            <a:off x="4777624" y="1234260"/>
            <a:ext cx="2736612" cy="4983238"/>
          </a:xfrm>
          <a:prstGeom prst="rect">
            <a:avLst/>
          </a:prstGeom>
        </p:spPr>
      </p:pic>
      <p:sp>
        <p:nvSpPr>
          <p:cNvPr id="9" name="Rektangel 8"/>
          <p:cNvSpPr/>
          <p:nvPr/>
        </p:nvSpPr>
        <p:spPr>
          <a:xfrm>
            <a:off x="268832" y="1978085"/>
            <a:ext cx="7563508" cy="4524315"/>
          </a:xfrm>
          <a:prstGeom prst="rect">
            <a:avLst/>
          </a:prstGeom>
        </p:spPr>
        <p:txBody>
          <a:bodyPr wrap="square">
            <a:spAutoFit/>
          </a:bodyPr>
          <a:lstStyle/>
          <a:p>
            <a:r>
              <a:rPr lang="sv-SE" dirty="0" smtClean="0"/>
              <a:t>1</a:t>
            </a:r>
            <a:r>
              <a:rPr lang="sv-SE" dirty="0"/>
              <a:t>. Pajala 141 </a:t>
            </a:r>
          </a:p>
          <a:p>
            <a:r>
              <a:rPr lang="sv-SE" dirty="0"/>
              <a:t>2. Övertorneå 125 </a:t>
            </a:r>
          </a:p>
          <a:p>
            <a:r>
              <a:rPr lang="sv-SE" dirty="0"/>
              <a:t>3. Överkalix 110 </a:t>
            </a:r>
          </a:p>
          <a:p>
            <a:r>
              <a:rPr lang="sv-SE" dirty="0"/>
              <a:t>4. Haparanda 109 </a:t>
            </a:r>
          </a:p>
          <a:p>
            <a:r>
              <a:rPr lang="sv-SE" dirty="0"/>
              <a:t>5. Arjeplog 98 </a:t>
            </a:r>
          </a:p>
          <a:p>
            <a:r>
              <a:rPr lang="sv-SE" dirty="0"/>
              <a:t>6. Kalix 97 </a:t>
            </a:r>
          </a:p>
          <a:p>
            <a:r>
              <a:rPr lang="sv-SE" dirty="0" smtClean="0"/>
              <a:t>7</a:t>
            </a:r>
            <a:r>
              <a:rPr lang="sv-SE" dirty="0"/>
              <a:t>. Jokkmokk 96 </a:t>
            </a:r>
          </a:p>
          <a:p>
            <a:r>
              <a:rPr lang="sv-SE" dirty="0"/>
              <a:t>8. Älvsbyn 94 </a:t>
            </a:r>
          </a:p>
          <a:p>
            <a:r>
              <a:rPr lang="sv-SE" dirty="0"/>
              <a:t>9. Arvidsjaur 92 </a:t>
            </a:r>
          </a:p>
          <a:p>
            <a:r>
              <a:rPr lang="sv-SE" dirty="0"/>
              <a:t>10. Boden 92 </a:t>
            </a:r>
          </a:p>
          <a:p>
            <a:r>
              <a:rPr lang="sv-SE" dirty="0"/>
              <a:t>11. Gällivare 88 </a:t>
            </a:r>
          </a:p>
          <a:p>
            <a:r>
              <a:rPr lang="sv-SE" dirty="0"/>
              <a:t>12. Piteå 86 </a:t>
            </a:r>
          </a:p>
          <a:p>
            <a:r>
              <a:rPr lang="sv-SE" dirty="0"/>
              <a:t>13. Kiruna 78 </a:t>
            </a:r>
          </a:p>
          <a:p>
            <a:r>
              <a:rPr lang="sv-SE" dirty="0"/>
              <a:t>14. Luleå 75 </a:t>
            </a:r>
          </a:p>
          <a:p>
            <a:endParaRPr lang="sv-SE" dirty="0"/>
          </a:p>
          <a:p>
            <a:r>
              <a:rPr lang="sv-SE" sz="1400" i="1" dirty="0"/>
              <a:t>Källa: </a:t>
            </a:r>
            <a:r>
              <a:rPr lang="sv-SE" sz="1400" i="1" dirty="0" err="1"/>
              <a:t>Kolada</a:t>
            </a:r>
            <a:r>
              <a:rPr lang="sv-SE" sz="1400" i="1" dirty="0"/>
              <a:t>, SCB </a:t>
            </a:r>
          </a:p>
        </p:txBody>
      </p:sp>
      <p:sp>
        <p:nvSpPr>
          <p:cNvPr id="10" name="Rektangel 9"/>
          <p:cNvSpPr/>
          <p:nvPr/>
        </p:nvSpPr>
        <p:spPr>
          <a:xfrm>
            <a:off x="251520" y="1331754"/>
            <a:ext cx="3456384" cy="646331"/>
          </a:xfrm>
          <a:prstGeom prst="rect">
            <a:avLst/>
          </a:prstGeom>
        </p:spPr>
        <p:txBody>
          <a:bodyPr wrap="square">
            <a:spAutoFit/>
          </a:bodyPr>
          <a:lstStyle/>
          <a:p>
            <a:r>
              <a:rPr lang="sv-SE" b="1" dirty="0"/>
              <a:t>Beräknad försörjningskvot år </a:t>
            </a:r>
            <a:r>
              <a:rPr lang="sv-SE" b="1" dirty="0" smtClean="0"/>
              <a:t>2023</a:t>
            </a:r>
          </a:p>
          <a:p>
            <a:r>
              <a:rPr lang="sv-SE" b="1" dirty="0" smtClean="0"/>
              <a:t> </a:t>
            </a:r>
            <a:r>
              <a:rPr lang="sv-SE" b="1" dirty="0"/>
              <a:t>i Norrbottens kommuner </a:t>
            </a:r>
            <a:endParaRPr lang="sv-SE" dirty="0"/>
          </a:p>
        </p:txBody>
      </p:sp>
      <p:pic>
        <p:nvPicPr>
          <p:cNvPr id="11" name="Picture 2" descr="\\nll.se\hemkataloger\katalog3\gresko01\USF\Skrivbord\logg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2163" y="6340475"/>
            <a:ext cx="1362075" cy="323850"/>
          </a:xfrm>
          <a:prstGeom prst="rect">
            <a:avLst/>
          </a:prstGeom>
          <a:noFill/>
          <a:extLst>
            <a:ext uri="{909E8E84-426E-40DD-AFC4-6F175D3DCCD1}">
              <a14:hiddenFill xmlns:a14="http://schemas.microsoft.com/office/drawing/2010/main">
                <a:solidFill>
                  <a:srgbClr val="FFFFFF"/>
                </a:solidFill>
              </a14:hiddenFill>
            </a:ext>
          </a:extLst>
        </p:spPr>
      </p:pic>
      <p:pic>
        <p:nvPicPr>
          <p:cNvPr id="12" name="Bildobjekt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0152" y="6227197"/>
            <a:ext cx="1368152" cy="550406"/>
          </a:xfrm>
          <a:prstGeom prst="rect">
            <a:avLst/>
          </a:prstGeom>
        </p:spPr>
      </p:pic>
      <p:sp>
        <p:nvSpPr>
          <p:cNvPr id="13" name="Title 3">
            <a:extLst>
              <a:ext uri="{FF2B5EF4-FFF2-40B4-BE49-F238E27FC236}">
                <a16:creationId xmlns="" xmlns:a16="http://schemas.microsoft.com/office/drawing/2014/main" id="{3B5A90DE-BE70-4508-A6C3-4D3F00767499}"/>
              </a:ext>
            </a:extLst>
          </p:cNvPr>
          <p:cNvSpPr txBox="1">
            <a:spLocks/>
          </p:cNvSpPr>
          <p:nvPr/>
        </p:nvSpPr>
        <p:spPr>
          <a:xfrm>
            <a:off x="395536" y="327547"/>
            <a:ext cx="10369152" cy="714380"/>
          </a:xfrm>
          <a:prstGeom prst="rect">
            <a:avLst/>
          </a:prstGeom>
        </p:spPr>
        <p:txBody>
          <a:bodyPr vert="horz" lIns="0" tIns="0" rIns="0" bIns="0" rtlCol="0" anchor="b" anchorCtr="0">
            <a:noAutofit/>
          </a:bodyPr>
          <a:lstStyle>
            <a:lvl1pPr algn="l" defTabSz="914400" rtl="0" eaLnBrk="1" latinLnBrk="0" hangingPunct="1">
              <a:spcBef>
                <a:spcPct val="0"/>
              </a:spcBef>
              <a:buNone/>
              <a:defRPr sz="2200" b="1" kern="1200">
                <a:solidFill>
                  <a:schemeClr val="tx1"/>
                </a:solidFill>
                <a:latin typeface="+mj-lt"/>
                <a:ea typeface="+mj-ea"/>
                <a:cs typeface="Arial" pitchFamily="34" charset="0"/>
              </a:defRPr>
            </a:lvl1pPr>
          </a:lstStyle>
          <a:p>
            <a:r>
              <a:rPr lang="sv-SE" sz="2800" b="0" dirty="0"/>
              <a:t>Det finns många skäl till att samverkan behöver tänkas om</a:t>
            </a:r>
          </a:p>
        </p:txBody>
      </p:sp>
    </p:spTree>
    <p:extLst>
      <p:ext uri="{BB962C8B-B14F-4D97-AF65-F5344CB8AC3E}">
        <p14:creationId xmlns:p14="http://schemas.microsoft.com/office/powerpoint/2010/main" val="152896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a:xfrm>
            <a:off x="4283968" y="5346700"/>
            <a:ext cx="6400800" cy="1752600"/>
          </a:xfrm>
        </p:spPr>
        <p:txBody>
          <a:bodyPr>
            <a:normAutofit/>
          </a:bodyPr>
          <a:lstStyle/>
          <a:p>
            <a:r>
              <a:rPr lang="sv-SE" sz="2000" i="1" dirty="0" smtClean="0">
                <a:solidFill>
                  <a:schemeClr val="tx1">
                    <a:lumMod val="50000"/>
                    <a:lumOff val="50000"/>
                  </a:schemeClr>
                </a:solidFill>
              </a:rPr>
              <a:t>Källa: SKR.se</a:t>
            </a:r>
            <a:endParaRPr lang="sv-SE" sz="2000" i="1" dirty="0">
              <a:solidFill>
                <a:schemeClr val="tx1">
                  <a:lumMod val="50000"/>
                  <a:lumOff val="50000"/>
                </a:schemeClr>
              </a:solidFill>
            </a:endParaRPr>
          </a:p>
        </p:txBody>
      </p:sp>
      <p:pic>
        <p:nvPicPr>
          <p:cNvPr id="4" name="Picture 2" descr="\\nll.se\hemkataloger\katalog3\gresko01\USF\Skrivbord\logg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2163" y="6061075"/>
            <a:ext cx="1362075" cy="323850"/>
          </a:xfrm>
          <a:prstGeom prst="rect">
            <a:avLst/>
          </a:prstGeom>
          <a:noFill/>
          <a:extLst>
            <a:ext uri="{909E8E84-426E-40DD-AFC4-6F175D3DCCD1}">
              <a14:hiddenFill xmlns:a14="http://schemas.microsoft.com/office/drawing/2010/main">
                <a:solidFill>
                  <a:srgbClr val="FFFFFF"/>
                </a:solidFill>
              </a14:hiddenFill>
            </a:ext>
          </a:extLst>
        </p:spPr>
      </p:pic>
      <p:pic>
        <p:nvPicPr>
          <p:cNvPr id="5" name="Bildobjekt 4"/>
          <p:cNvPicPr>
            <a:picLocks noChangeAspect="1"/>
          </p:cNvPicPr>
          <p:nvPr/>
        </p:nvPicPr>
        <p:blipFill>
          <a:blip r:embed="rId4">
            <a:extLst>
              <a:ext uri="{BEBA8EAE-BF5A-486C-A8C5-ECC9F3942E4B}">
                <a14:imgProps xmlns:a14="http://schemas.microsoft.com/office/drawing/2010/main">
                  <a14:imgLayer r:embed="rId5">
                    <a14:imgEffect>
                      <a14:sharpenSoften amount="33000"/>
                    </a14:imgEffect>
                    <a14:imgEffect>
                      <a14:brightnessContrast bright="2000" contrast="24000"/>
                    </a14:imgEffect>
                  </a14:imgLayer>
                </a14:imgProps>
              </a:ext>
              <a:ext uri="{28A0092B-C50C-407E-A947-70E740481C1C}">
                <a14:useLocalDpi xmlns:a14="http://schemas.microsoft.com/office/drawing/2010/main" val="0"/>
              </a:ext>
            </a:extLst>
          </a:blip>
          <a:stretch>
            <a:fillRect/>
          </a:stretch>
        </p:blipFill>
        <p:spPr>
          <a:xfrm>
            <a:off x="323528" y="476672"/>
            <a:ext cx="8970796" cy="4918394"/>
          </a:xfrm>
          <a:prstGeom prst="rect">
            <a:avLst/>
          </a:prstGeom>
        </p:spPr>
      </p:pic>
      <p:pic>
        <p:nvPicPr>
          <p:cNvPr id="6" name="Bildobjekt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40152" y="5947797"/>
            <a:ext cx="1368152" cy="550406"/>
          </a:xfrm>
          <a:prstGeom prst="rect">
            <a:avLst/>
          </a:prstGeom>
        </p:spPr>
      </p:pic>
    </p:spTree>
    <p:extLst>
      <p:ext uri="{BB962C8B-B14F-4D97-AF65-F5344CB8AC3E}">
        <p14:creationId xmlns:p14="http://schemas.microsoft.com/office/powerpoint/2010/main" val="2655467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extLst>
              <a:ext uri="{BEBA8EAE-BF5A-486C-A8C5-ECC9F3942E4B}">
                <a14:imgProps xmlns:a14="http://schemas.microsoft.com/office/drawing/2010/main">
                  <a14:imgLayer r:embed="rId4">
                    <a14:imgEffect>
                      <a14:sharpenSoften amount="20000"/>
                    </a14:imgEffect>
                    <a14:imgEffect>
                      <a14:brightnessContrast bright="14000" contrast="17000"/>
                    </a14:imgEffect>
                  </a14:imgLayer>
                </a14:imgProps>
              </a:ext>
              <a:ext uri="{28A0092B-C50C-407E-A947-70E740481C1C}">
                <a14:useLocalDpi xmlns:a14="http://schemas.microsoft.com/office/drawing/2010/main" val="0"/>
              </a:ext>
            </a:extLst>
          </a:blip>
          <a:stretch>
            <a:fillRect/>
          </a:stretch>
        </p:blipFill>
        <p:spPr>
          <a:xfrm>
            <a:off x="-283245" y="548680"/>
            <a:ext cx="9913591" cy="5040560"/>
          </a:xfrm>
          <a:prstGeom prst="rect">
            <a:avLst/>
          </a:prstGeom>
        </p:spPr>
      </p:pic>
      <p:sp>
        <p:nvSpPr>
          <p:cNvPr id="6" name="Rektangel 5"/>
          <p:cNvSpPr/>
          <p:nvPr/>
        </p:nvSpPr>
        <p:spPr>
          <a:xfrm>
            <a:off x="2771800" y="5301208"/>
            <a:ext cx="1656184" cy="8640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0742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6990" y="358314"/>
            <a:ext cx="7772400" cy="1470025"/>
          </a:xfrm>
        </p:spPr>
        <p:txBody>
          <a:bodyPr/>
          <a:lstStyle/>
          <a:p>
            <a:r>
              <a:rPr lang="sv-SE" dirty="0" smtClean="0"/>
              <a:t>Vad har vi gjort hittills?</a:t>
            </a:r>
            <a:endParaRPr lang="sv-SE" dirty="0"/>
          </a:p>
        </p:txBody>
      </p:sp>
      <p:sp>
        <p:nvSpPr>
          <p:cNvPr id="3" name="Underrubrik 2"/>
          <p:cNvSpPr>
            <a:spLocks noGrp="1"/>
          </p:cNvSpPr>
          <p:nvPr>
            <p:ph type="subTitle" idx="1"/>
          </p:nvPr>
        </p:nvSpPr>
        <p:spPr>
          <a:xfrm>
            <a:off x="899592" y="1628799"/>
            <a:ext cx="7604646" cy="4432275"/>
          </a:xfrm>
        </p:spPr>
        <p:txBody>
          <a:bodyPr>
            <a:noAutofit/>
          </a:bodyPr>
          <a:lstStyle/>
          <a:p>
            <a:pPr marL="342900" indent="-342900" algn="l">
              <a:buFont typeface="Arial" panose="020B0604020202020204" pitchFamily="34" charset="0"/>
              <a:buChar char="•"/>
            </a:pPr>
            <a:r>
              <a:rPr lang="sv-SE" sz="2800" dirty="0" smtClean="0">
                <a:solidFill>
                  <a:schemeClr val="tx1"/>
                </a:solidFill>
              </a:rPr>
              <a:t>Studieresa Västra Götaland och möte på Arlanda med utredningen Nära vård samt Dag Norén</a:t>
            </a:r>
          </a:p>
          <a:p>
            <a:pPr marL="342900" indent="-342900" algn="l">
              <a:buFont typeface="Arial" panose="020B0604020202020204" pitchFamily="34" charset="0"/>
              <a:buChar char="•"/>
            </a:pPr>
            <a:r>
              <a:rPr lang="sv-SE" sz="2800" dirty="0" smtClean="0">
                <a:solidFill>
                  <a:schemeClr val="tx1"/>
                </a:solidFill>
              </a:rPr>
              <a:t>Information och dialog kontinuerligt </a:t>
            </a:r>
            <a:r>
              <a:rPr lang="sv-SE" sz="2800" dirty="0" err="1" smtClean="0">
                <a:solidFill>
                  <a:schemeClr val="tx1"/>
                </a:solidFill>
              </a:rPr>
              <a:t>Polsam</a:t>
            </a:r>
            <a:r>
              <a:rPr lang="sv-SE" sz="2800" dirty="0" smtClean="0">
                <a:solidFill>
                  <a:schemeClr val="tx1"/>
                </a:solidFill>
              </a:rPr>
              <a:t> och Länsstyrgruppen</a:t>
            </a:r>
          </a:p>
          <a:p>
            <a:pPr marL="342900" indent="-342900" algn="l">
              <a:buFont typeface="Arial" panose="020B0604020202020204" pitchFamily="34" charset="0"/>
              <a:buChar char="•"/>
            </a:pPr>
            <a:r>
              <a:rPr lang="sv-SE" sz="2800" dirty="0" smtClean="0">
                <a:solidFill>
                  <a:schemeClr val="tx1"/>
                </a:solidFill>
              </a:rPr>
              <a:t>Information till länets chefer våren 2019</a:t>
            </a:r>
          </a:p>
          <a:p>
            <a:pPr marL="342900" indent="-342900" algn="l">
              <a:buFont typeface="Arial" panose="020B0604020202020204" pitchFamily="34" charset="0"/>
              <a:buChar char="•"/>
            </a:pPr>
            <a:r>
              <a:rPr lang="sv-SE" sz="2800" dirty="0" smtClean="0">
                <a:solidFill>
                  <a:schemeClr val="tx1"/>
                </a:solidFill>
              </a:rPr>
              <a:t>Workshop i de olika länsdelarna med verksamheterna och Dag Norén augusti, september</a:t>
            </a:r>
          </a:p>
          <a:p>
            <a:pPr marL="342900" indent="-342900" algn="l">
              <a:buFont typeface="Arial" panose="020B0604020202020204" pitchFamily="34" charset="0"/>
              <a:buChar char="•"/>
            </a:pPr>
            <a:r>
              <a:rPr lang="sv-SE" sz="2800" dirty="0" smtClean="0">
                <a:solidFill>
                  <a:schemeClr val="tx1"/>
                </a:solidFill>
              </a:rPr>
              <a:t>12 sep </a:t>
            </a:r>
            <a:r>
              <a:rPr lang="sv-SE" sz="2800" dirty="0" err="1" smtClean="0">
                <a:solidFill>
                  <a:schemeClr val="tx1"/>
                </a:solidFill>
              </a:rPr>
              <a:t>Polsam</a:t>
            </a:r>
            <a:r>
              <a:rPr lang="sv-SE" sz="2800" dirty="0" smtClean="0">
                <a:solidFill>
                  <a:schemeClr val="tx1"/>
                </a:solidFill>
              </a:rPr>
              <a:t> bjuder in till upptaktsmöte i länet</a:t>
            </a:r>
          </a:p>
          <a:p>
            <a:pPr algn="l"/>
            <a:r>
              <a:rPr lang="sv-SE" sz="2400" dirty="0" smtClean="0"/>
              <a:t/>
            </a:r>
            <a:br>
              <a:rPr lang="sv-SE" sz="2400" dirty="0" smtClean="0"/>
            </a:br>
            <a:endParaRPr lang="sv-SE" sz="2400" dirty="0"/>
          </a:p>
        </p:txBody>
      </p:sp>
      <p:pic>
        <p:nvPicPr>
          <p:cNvPr id="4" name="Picture 2" descr="\\nll.se\hemkataloger\katalog3\gresko01\USF\Skrivbord\logg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2163" y="6061075"/>
            <a:ext cx="1362075" cy="323850"/>
          </a:xfrm>
          <a:prstGeom prst="rect">
            <a:avLst/>
          </a:prstGeom>
          <a:noFill/>
          <a:extLst>
            <a:ext uri="{909E8E84-426E-40DD-AFC4-6F175D3DCCD1}">
              <a14:hiddenFill xmlns:a14="http://schemas.microsoft.com/office/drawing/2010/main">
                <a:solidFill>
                  <a:srgbClr val="FFFFFF"/>
                </a:solidFill>
              </a14:hiddenFill>
            </a:ext>
          </a:extLst>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0152" y="5947797"/>
            <a:ext cx="1368152" cy="550406"/>
          </a:xfrm>
          <a:prstGeom prst="rect">
            <a:avLst/>
          </a:prstGeom>
        </p:spPr>
      </p:pic>
    </p:spTree>
    <p:extLst>
      <p:ext uri="{BB962C8B-B14F-4D97-AF65-F5344CB8AC3E}">
        <p14:creationId xmlns:p14="http://schemas.microsoft.com/office/powerpoint/2010/main" val="1002983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6990" y="358314"/>
            <a:ext cx="7772400" cy="1470025"/>
          </a:xfrm>
        </p:spPr>
        <p:txBody>
          <a:bodyPr/>
          <a:lstStyle/>
          <a:p>
            <a:r>
              <a:rPr lang="sv-SE" dirty="0" smtClean="0"/>
              <a:t>Vad har vi gjort hittills?</a:t>
            </a:r>
            <a:endParaRPr lang="sv-SE" dirty="0"/>
          </a:p>
        </p:txBody>
      </p:sp>
      <p:sp>
        <p:nvSpPr>
          <p:cNvPr id="3" name="Underrubrik 2"/>
          <p:cNvSpPr>
            <a:spLocks noGrp="1"/>
          </p:cNvSpPr>
          <p:nvPr>
            <p:ph type="subTitle" idx="1"/>
          </p:nvPr>
        </p:nvSpPr>
        <p:spPr>
          <a:xfrm>
            <a:off x="899592" y="1628800"/>
            <a:ext cx="7604646" cy="3569052"/>
          </a:xfrm>
        </p:spPr>
        <p:txBody>
          <a:bodyPr>
            <a:noAutofit/>
          </a:bodyPr>
          <a:lstStyle/>
          <a:p>
            <a:pPr marL="457200" indent="-457200" algn="l">
              <a:buFont typeface="Arial" panose="020B0604020202020204" pitchFamily="34" charset="0"/>
              <a:buChar char="•"/>
            </a:pPr>
            <a:r>
              <a:rPr lang="sv-SE" sz="2800" dirty="0" smtClean="0">
                <a:solidFill>
                  <a:schemeClr val="tx1"/>
                </a:solidFill>
              </a:rPr>
              <a:t>Samverkansmöte chefer 29 november</a:t>
            </a:r>
          </a:p>
          <a:p>
            <a:pPr marL="457200" indent="-457200" algn="l">
              <a:buFont typeface="Arial" panose="020B0604020202020204" pitchFamily="34" charset="0"/>
              <a:buChar char="•"/>
            </a:pPr>
            <a:r>
              <a:rPr lang="sv-SE" sz="2800" dirty="0" smtClean="0">
                <a:solidFill>
                  <a:schemeClr val="tx1"/>
                </a:solidFill>
              </a:rPr>
              <a:t>Utbildningsdag </a:t>
            </a:r>
            <a:r>
              <a:rPr lang="sv-SE" sz="2800" dirty="0">
                <a:solidFill>
                  <a:schemeClr val="tx1"/>
                </a:solidFill>
              </a:rPr>
              <a:t>för kommunalråd och </a:t>
            </a:r>
            <a:r>
              <a:rPr lang="sv-SE" sz="2800" dirty="0" smtClean="0">
                <a:solidFill>
                  <a:schemeClr val="tx1"/>
                </a:solidFill>
              </a:rPr>
              <a:t>kommunchefer i november</a:t>
            </a:r>
          </a:p>
          <a:p>
            <a:pPr marL="457200" indent="-457200" algn="l">
              <a:buFont typeface="Arial" panose="020B0604020202020204" pitchFamily="34" charset="0"/>
              <a:buChar char="•"/>
            </a:pPr>
            <a:r>
              <a:rPr lang="sv-SE" sz="2800" dirty="0" smtClean="0">
                <a:solidFill>
                  <a:schemeClr val="tx1"/>
                </a:solidFill>
              </a:rPr>
              <a:t>Länsträff med kommunalråd, kommunchefer, socialnämndsordförande och socialchefer 10 januari</a:t>
            </a:r>
            <a:endParaRPr lang="sv-SE" sz="2800" dirty="0">
              <a:solidFill>
                <a:schemeClr val="tx1"/>
              </a:solidFill>
            </a:endParaRPr>
          </a:p>
          <a:p>
            <a:pPr algn="l"/>
            <a:r>
              <a:rPr lang="sv-SE" sz="2400" dirty="0" smtClean="0"/>
              <a:t/>
            </a:r>
            <a:br>
              <a:rPr lang="sv-SE" sz="2400" dirty="0" smtClean="0"/>
            </a:br>
            <a:endParaRPr lang="sv-SE" sz="2400" dirty="0"/>
          </a:p>
        </p:txBody>
      </p:sp>
      <p:pic>
        <p:nvPicPr>
          <p:cNvPr id="4" name="Picture 2" descr="\\nll.se\hemkataloger\katalog3\gresko01\USF\Skrivbord\logg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2163" y="6061075"/>
            <a:ext cx="1362075" cy="323850"/>
          </a:xfrm>
          <a:prstGeom prst="rect">
            <a:avLst/>
          </a:prstGeom>
          <a:noFill/>
          <a:extLst>
            <a:ext uri="{909E8E84-426E-40DD-AFC4-6F175D3DCCD1}">
              <a14:hiddenFill xmlns:a14="http://schemas.microsoft.com/office/drawing/2010/main">
                <a:solidFill>
                  <a:srgbClr val="FFFFFF"/>
                </a:solidFill>
              </a14:hiddenFill>
            </a:ext>
          </a:extLst>
        </p:spPr>
      </p:pic>
      <p:pic>
        <p:nvPicPr>
          <p:cNvPr id="5" name="Bildobjekt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0152" y="5947797"/>
            <a:ext cx="1368152" cy="550406"/>
          </a:xfrm>
          <a:prstGeom prst="rect">
            <a:avLst/>
          </a:prstGeom>
        </p:spPr>
      </p:pic>
    </p:spTree>
    <p:extLst>
      <p:ext uri="{BB962C8B-B14F-4D97-AF65-F5344CB8AC3E}">
        <p14:creationId xmlns:p14="http://schemas.microsoft.com/office/powerpoint/2010/main" val="872297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253</Words>
  <Application>Microsoft Office PowerPoint</Application>
  <PresentationFormat>Bildspel på skärmen (4:3)</PresentationFormat>
  <Paragraphs>45</Paragraphs>
  <Slides>6</Slides>
  <Notes>6</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Office-tema</vt:lpstr>
      <vt:lpstr>PowerPoint-presentation</vt:lpstr>
      <vt:lpstr>PowerPoint-presentation</vt:lpstr>
      <vt:lpstr>PowerPoint-presentation</vt:lpstr>
      <vt:lpstr>PowerPoint-presentation</vt:lpstr>
      <vt:lpstr>Vad har vi gjort hittills?</vt:lpstr>
      <vt:lpstr>Vad har vi gjort hittills?</vt:lpstr>
    </vt:vector>
  </TitlesOfParts>
  <Company>Norrbottens läns landsting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Greta Sköld</dc:creator>
  <cp:lastModifiedBy>Anneli Granberg</cp:lastModifiedBy>
  <cp:revision>38</cp:revision>
  <dcterms:created xsi:type="dcterms:W3CDTF">2019-11-18T08:37:14Z</dcterms:created>
  <dcterms:modified xsi:type="dcterms:W3CDTF">2019-12-18T14:09:08Z</dcterms:modified>
</cp:coreProperties>
</file>